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webextensions/taskpanes.xml" ContentType="application/vnd.ms-office.webextensiontaskpanes+xml"/>
  <Override PartName="/ppt/webextensions/webextension1.xml" ContentType="application/vnd.ms-office.webextension+xml"/>
  <Override PartName="/ppt/webextensions/webextension2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83660" r:id="rId1"/>
  </p:sldMasterIdLst>
  <p:notesMasterIdLst>
    <p:notesMasterId r:id="rId15"/>
  </p:notesMasterIdLst>
  <p:sldIdLst>
    <p:sldId id="256" r:id="rId2"/>
    <p:sldId id="257" r:id="rId3"/>
    <p:sldId id="258" r:id="rId4"/>
    <p:sldId id="297" r:id="rId5"/>
    <p:sldId id="298" r:id="rId6"/>
    <p:sldId id="299" r:id="rId7"/>
    <p:sldId id="301" r:id="rId8"/>
    <p:sldId id="302" r:id="rId9"/>
    <p:sldId id="303" r:id="rId10"/>
    <p:sldId id="291" r:id="rId11"/>
    <p:sldId id="263" r:id="rId12"/>
    <p:sldId id="265" r:id="rId13"/>
    <p:sldId id="300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allum Ballard" initials="CB" lastIdx="1" clrIdx="0">
    <p:extLst>
      <p:ext uri="{19B8F6BF-5375-455C-9EA6-DF929625EA0E}">
        <p15:presenceInfo xmlns:p15="http://schemas.microsoft.com/office/powerpoint/2012/main" userId="f46a3bf249d3c43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6902"/>
    <p:restoredTop sz="93695"/>
  </p:normalViewPr>
  <p:slideViewPr>
    <p:cSldViewPr snapToGrid="0" snapToObjects="1">
      <p:cViewPr>
        <p:scale>
          <a:sx n="105" d="100"/>
          <a:sy n="105" d="100"/>
        </p:scale>
        <p:origin x="744" y="26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20" d="100"/>
        <a:sy n="2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D82675-4B3F-FC40-9A6E-DD0665562FB0}" type="datetimeFigureOut">
              <a:rPr lang="en-US" smtClean="0"/>
              <a:t>3/25/20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F60CED-F9EB-7540-A379-DA93A14E24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4013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709F1AF-CA73-3E44-B343-4A61DD5068D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15622"/>
          <a:stretch/>
        </p:blipFill>
        <p:spPr>
          <a:xfrm>
            <a:off x="2519551" y="0"/>
            <a:ext cx="9755191" cy="6858000"/>
          </a:xfrm>
          <a:prstGeom prst="rect">
            <a:avLst/>
          </a:prstGeom>
          <a:noFill/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7351E449-5087-FB47-9B9F-539470A15D6F}"/>
              </a:ext>
            </a:extLst>
          </p:cNvPr>
          <p:cNvGrpSpPr/>
          <p:nvPr userDrawn="1"/>
        </p:nvGrpSpPr>
        <p:grpSpPr>
          <a:xfrm rot="20831314">
            <a:off x="3373845" y="-909741"/>
            <a:ext cx="9342086" cy="9264402"/>
            <a:chOff x="4151538" y="-4481"/>
            <a:chExt cx="8064408" cy="686555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7FBBA79-7E6E-3F48-BB79-5B953A272087}"/>
                </a:ext>
              </a:extLst>
            </p:cNvPr>
            <p:cNvSpPr/>
            <p:nvPr userDrawn="1"/>
          </p:nvSpPr>
          <p:spPr>
            <a:xfrm>
              <a:off x="4151538" y="3069"/>
              <a:ext cx="2015589" cy="6858000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F18DB38-448F-C443-94CA-AE153D432A9D}"/>
                </a:ext>
              </a:extLst>
            </p:cNvPr>
            <p:cNvSpPr/>
            <p:nvPr userDrawn="1"/>
          </p:nvSpPr>
          <p:spPr>
            <a:xfrm>
              <a:off x="6168153" y="3069"/>
              <a:ext cx="2015589" cy="6858000"/>
            </a:xfrm>
            <a:prstGeom prst="rect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580A4ABD-F0C1-CC43-8785-F5CA686AE519}"/>
                </a:ext>
              </a:extLst>
            </p:cNvPr>
            <p:cNvSpPr/>
            <p:nvPr userDrawn="1"/>
          </p:nvSpPr>
          <p:spPr>
            <a:xfrm>
              <a:off x="8184768" y="-4481"/>
              <a:ext cx="2015589" cy="6858000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1F8A2AFC-0BD0-6D41-A344-2307708CDD7E}"/>
                </a:ext>
              </a:extLst>
            </p:cNvPr>
            <p:cNvSpPr/>
            <p:nvPr userDrawn="1"/>
          </p:nvSpPr>
          <p:spPr>
            <a:xfrm>
              <a:off x="10200357" y="3069"/>
              <a:ext cx="2015589" cy="6858000"/>
            </a:xfrm>
            <a:prstGeom prst="rect">
              <a:avLst/>
            </a:prstGeom>
            <a:solidFill>
              <a:schemeClr val="tx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79791A6C-0BAD-1642-88BB-07226164CB8F}"/>
              </a:ext>
            </a:extLst>
          </p:cNvPr>
          <p:cNvSpPr/>
          <p:nvPr userDrawn="1"/>
        </p:nvSpPr>
        <p:spPr>
          <a:xfrm>
            <a:off x="0" y="0"/>
            <a:ext cx="76226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B02B5B6-FE13-D64C-8150-F1A1718C6A43}"/>
              </a:ext>
            </a:extLst>
          </p:cNvPr>
          <p:cNvGrpSpPr/>
          <p:nvPr userDrawn="1"/>
        </p:nvGrpSpPr>
        <p:grpSpPr>
          <a:xfrm>
            <a:off x="2343150" y="-367853"/>
            <a:ext cx="10788263" cy="8189851"/>
            <a:chOff x="2270416" y="-399910"/>
            <a:chExt cx="11602080" cy="8807656"/>
          </a:xfrm>
        </p:grpSpPr>
        <p:sp>
          <p:nvSpPr>
            <p:cNvPr id="13" name="Right Triangle 12">
              <a:extLst>
                <a:ext uri="{FF2B5EF4-FFF2-40B4-BE49-F238E27FC236}">
                  <a16:creationId xmlns:a16="http://schemas.microsoft.com/office/drawing/2014/main" id="{1CFB70A9-52A0-FB4D-83CA-8B0F025446C0}"/>
                </a:ext>
              </a:extLst>
            </p:cNvPr>
            <p:cNvSpPr/>
            <p:nvPr userDrawn="1"/>
          </p:nvSpPr>
          <p:spPr>
            <a:xfrm flipH="1">
              <a:off x="10424842" y="6082300"/>
              <a:ext cx="1767158" cy="843835"/>
            </a:xfrm>
            <a:prstGeom prst="rt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ight Triangle 4">
              <a:extLst>
                <a:ext uri="{FF2B5EF4-FFF2-40B4-BE49-F238E27FC236}">
                  <a16:creationId xmlns:a16="http://schemas.microsoft.com/office/drawing/2014/main" id="{BBD8BFA5-5FB3-064D-84D2-527A2C2C1090}"/>
                </a:ext>
              </a:extLst>
            </p:cNvPr>
            <p:cNvSpPr/>
            <p:nvPr userDrawn="1"/>
          </p:nvSpPr>
          <p:spPr>
            <a:xfrm>
              <a:off x="2460124" y="4052127"/>
              <a:ext cx="2052431" cy="3318901"/>
            </a:xfrm>
            <a:prstGeom prst="rt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ight Triangle 10">
              <a:extLst>
                <a:ext uri="{FF2B5EF4-FFF2-40B4-BE49-F238E27FC236}">
                  <a16:creationId xmlns:a16="http://schemas.microsoft.com/office/drawing/2014/main" id="{CB548D79-2A03-1E45-83D4-26E575429D20}"/>
                </a:ext>
              </a:extLst>
            </p:cNvPr>
            <p:cNvSpPr/>
            <p:nvPr userDrawn="1"/>
          </p:nvSpPr>
          <p:spPr>
            <a:xfrm rot="5400000">
              <a:off x="3524549" y="-1254134"/>
              <a:ext cx="2392679" cy="4900945"/>
            </a:xfrm>
            <a:prstGeom prst="rt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ight Triangle 13">
              <a:extLst>
                <a:ext uri="{FF2B5EF4-FFF2-40B4-BE49-F238E27FC236}">
                  <a16:creationId xmlns:a16="http://schemas.microsoft.com/office/drawing/2014/main" id="{628BDD43-B188-BF4F-B847-3533E52E6BF1}"/>
                </a:ext>
              </a:extLst>
            </p:cNvPr>
            <p:cNvSpPr/>
            <p:nvPr userDrawn="1"/>
          </p:nvSpPr>
          <p:spPr>
            <a:xfrm flipH="1" flipV="1">
              <a:off x="11715937" y="-15101"/>
              <a:ext cx="500009" cy="843835"/>
            </a:xfrm>
            <a:prstGeom prst="rt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C1052EF-6CD4-3349-93D8-912088D3702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/>
            <a:srcRect t="9651" b="9588"/>
            <a:stretch/>
          </p:blipFill>
          <p:spPr>
            <a:xfrm rot="19928389">
              <a:off x="2966836" y="-399910"/>
              <a:ext cx="10905660" cy="8807656"/>
            </a:xfrm>
            <a:prstGeom prst="rect">
              <a:avLst/>
            </a:prstGeom>
          </p:spPr>
        </p:pic>
      </p:grpSp>
      <p:sp>
        <p:nvSpPr>
          <p:cNvPr id="19" name="Right Triangle 18">
            <a:extLst>
              <a:ext uri="{FF2B5EF4-FFF2-40B4-BE49-F238E27FC236}">
                <a16:creationId xmlns:a16="http://schemas.microsoft.com/office/drawing/2014/main" id="{46A650ED-EEC3-D849-BE81-A0E29EEBFC8E}"/>
              </a:ext>
            </a:extLst>
          </p:cNvPr>
          <p:cNvSpPr/>
          <p:nvPr userDrawn="1"/>
        </p:nvSpPr>
        <p:spPr>
          <a:xfrm rot="5400000" flipV="1">
            <a:off x="11072586" y="449214"/>
            <a:ext cx="1643202" cy="650789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303612" y="597015"/>
            <a:ext cx="5556529" cy="2865096"/>
          </a:xfrm>
          <a:noFill/>
        </p:spPr>
        <p:txBody>
          <a:bodyPr anchor="b">
            <a:noAutofit/>
          </a:bodyPr>
          <a:lstStyle>
            <a:lvl1pPr algn="l">
              <a:lnSpc>
                <a:spcPct val="70000"/>
              </a:lnSpc>
              <a:defRPr sz="8000" b="1" i="1">
                <a:solidFill>
                  <a:schemeClr val="bg1"/>
                </a:solidFill>
                <a:effectLst/>
                <a:latin typeface="Barlow SemiBold" pitchFamily="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303611" y="3538311"/>
            <a:ext cx="3693036" cy="850693"/>
          </a:xfrm>
        </p:spPr>
        <p:txBody>
          <a:bodyPr/>
          <a:lstStyle>
            <a:lvl1pPr marL="0" indent="0" algn="l">
              <a:buNone/>
              <a:defRPr sz="2400" b="0" i="0">
                <a:solidFill>
                  <a:schemeClr val="accent5"/>
                </a:solidFill>
                <a:latin typeface="Barlow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3" name="Right Triangle 22">
            <a:extLst>
              <a:ext uri="{FF2B5EF4-FFF2-40B4-BE49-F238E27FC236}">
                <a16:creationId xmlns:a16="http://schemas.microsoft.com/office/drawing/2014/main" id="{D31DBC15-67D5-F340-9F71-D16A7113871E}"/>
              </a:ext>
            </a:extLst>
          </p:cNvPr>
          <p:cNvSpPr/>
          <p:nvPr userDrawn="1"/>
        </p:nvSpPr>
        <p:spPr>
          <a:xfrm rot="5400000" flipH="1" flipV="1">
            <a:off x="10880398" y="5571356"/>
            <a:ext cx="956388" cy="1775826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964416"/>
      </p:ext>
    </p:extLst>
  </p:cSld>
  <p:clrMapOvr>
    <a:masterClrMapping/>
  </p:clrMapOvr>
  <p:transition>
    <p:cover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15086" y="288099"/>
            <a:ext cx="10006800" cy="53861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5099" y="1039660"/>
            <a:ext cx="11556787" cy="5137303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0AE3F7A7-1ECC-8F4F-8913-FA13F0CD89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617" y="6418980"/>
            <a:ext cx="11072255" cy="365125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bg1"/>
                </a:solidFill>
                <a:latin typeface="Barlow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B91E806A-610D-0B43-BA2E-B47E0DCE3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3831" y="6418979"/>
            <a:ext cx="513568" cy="365125"/>
          </a:xfrm>
          <a:prstGeom prst="rect">
            <a:avLst/>
          </a:prstGeom>
        </p:spPr>
        <p:txBody>
          <a:bodyPr/>
          <a:lstStyle>
            <a:lvl1pPr algn="ctr">
              <a:defRPr sz="1400" b="1" i="0">
                <a:solidFill>
                  <a:schemeClr val="bg1"/>
                </a:solidFill>
                <a:latin typeface="Barlow" pitchFamily="2" charset="77"/>
              </a:defRPr>
            </a:lvl1pPr>
          </a:lstStyle>
          <a:p>
            <a:fld id="{8E8172A1-F9DC-4C46-BE7C-DD506D7316E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8EE19CC-AA89-C44E-A5C8-74E5C39F69C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7567" y="65315"/>
            <a:ext cx="1327759" cy="1327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583269"/>
      </p:ext>
    </p:extLst>
  </p:cSld>
  <p:clrMapOvr>
    <a:masterClrMapping/>
  </p:clrMapOvr>
  <p:transition>
    <p:cover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15086" y="288099"/>
            <a:ext cx="10006800" cy="53861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15086" y="1039660"/>
            <a:ext cx="10006800" cy="5137303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3842949-DD7E-DA4E-87EF-0015CA61BAFF}"/>
              </a:ext>
            </a:extLst>
          </p:cNvPr>
          <p:cNvSpPr/>
          <p:nvPr userDrawn="1"/>
        </p:nvSpPr>
        <p:spPr>
          <a:xfrm>
            <a:off x="2403" y="0"/>
            <a:ext cx="1438089" cy="6858000"/>
          </a:xfrm>
          <a:prstGeom prst="rect">
            <a:avLst/>
          </a:prstGeom>
          <a:gradFill>
            <a:gsLst>
              <a:gs pos="4700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EE05948A-93B4-6C4B-A339-9F1305D0070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7567" y="65315"/>
            <a:ext cx="1327759" cy="1327759"/>
          </a:xfrm>
          <a:prstGeom prst="rect">
            <a:avLst/>
          </a:prstGeom>
        </p:spPr>
      </p:pic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0AE3F7A7-1ECC-8F4F-8913-FA13F0CD89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815085" y="6418980"/>
            <a:ext cx="9972787" cy="365125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accent2"/>
                </a:solidFill>
                <a:latin typeface="Barlow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B91E806A-610D-0B43-BA2E-B47E0DCE3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3831" y="6418979"/>
            <a:ext cx="513568" cy="365125"/>
          </a:xfrm>
          <a:prstGeom prst="rect">
            <a:avLst/>
          </a:prstGeom>
        </p:spPr>
        <p:txBody>
          <a:bodyPr/>
          <a:lstStyle>
            <a:lvl1pPr algn="ctr">
              <a:defRPr sz="1400" b="1" i="0">
                <a:solidFill>
                  <a:schemeClr val="bg1"/>
                </a:solidFill>
                <a:latin typeface="Barlow" pitchFamily="2" charset="77"/>
              </a:defRPr>
            </a:lvl1pPr>
          </a:lstStyle>
          <a:p>
            <a:fld id="{8E8172A1-F9DC-4C46-BE7C-DD506D7316E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9939969"/>
      </p:ext>
    </p:extLst>
  </p:cSld>
  <p:clrMapOvr>
    <a:masterClrMapping/>
  </p:clrMapOvr>
  <p:transition>
    <p:cover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15086" y="288099"/>
            <a:ext cx="10006800" cy="538619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15086" y="1039660"/>
            <a:ext cx="10006800" cy="5137303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3842949-DD7E-DA4E-87EF-0015CA61BAFF}"/>
              </a:ext>
            </a:extLst>
          </p:cNvPr>
          <p:cNvSpPr/>
          <p:nvPr userDrawn="1"/>
        </p:nvSpPr>
        <p:spPr>
          <a:xfrm>
            <a:off x="2403" y="0"/>
            <a:ext cx="1438089" cy="6858000"/>
          </a:xfrm>
          <a:prstGeom prst="rect">
            <a:avLst/>
          </a:prstGeom>
          <a:gradFill>
            <a:gsLst>
              <a:gs pos="47000">
                <a:schemeClr val="accent2"/>
              </a:gs>
              <a:gs pos="100000">
                <a:schemeClr val="accent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EE05948A-93B4-6C4B-A339-9F1305D0070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7567" y="65315"/>
            <a:ext cx="1327759" cy="1327759"/>
          </a:xfrm>
          <a:prstGeom prst="rect">
            <a:avLst/>
          </a:prstGeom>
        </p:spPr>
      </p:pic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B91E806A-610D-0B43-BA2E-B47E0DCE3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3831" y="6418979"/>
            <a:ext cx="513568" cy="365125"/>
          </a:xfrm>
          <a:prstGeom prst="rect">
            <a:avLst/>
          </a:prstGeom>
        </p:spPr>
        <p:txBody>
          <a:bodyPr/>
          <a:lstStyle>
            <a:lvl1pPr algn="ctr">
              <a:defRPr sz="1400" b="1" i="0">
                <a:solidFill>
                  <a:schemeClr val="bg1"/>
                </a:solidFill>
                <a:latin typeface="Barlow" pitchFamily="2" charset="77"/>
              </a:defRPr>
            </a:lvl1pPr>
          </a:lstStyle>
          <a:p>
            <a:fld id="{8E8172A1-F9DC-4C46-BE7C-DD506D7316E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841411E6-99ED-4247-B043-1CF3A9CF3C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815085" y="6418980"/>
            <a:ext cx="9972787" cy="365125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accent2"/>
                </a:solidFill>
                <a:latin typeface="Barlow" pitchFamily="2" charset="77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6047008"/>
      </p:ext>
    </p:extLst>
  </p:cSld>
  <p:clrMapOvr>
    <a:masterClrMapping/>
  </p:clrMapOvr>
  <p:transition>
    <p:cover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15086" y="288099"/>
            <a:ext cx="10006800" cy="53861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15086" y="1039660"/>
            <a:ext cx="10006800" cy="5137303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3842949-DD7E-DA4E-87EF-0015CA61BAFF}"/>
              </a:ext>
            </a:extLst>
          </p:cNvPr>
          <p:cNvSpPr/>
          <p:nvPr userDrawn="1"/>
        </p:nvSpPr>
        <p:spPr>
          <a:xfrm>
            <a:off x="2403" y="0"/>
            <a:ext cx="1438089" cy="6858000"/>
          </a:xfrm>
          <a:prstGeom prst="rect">
            <a:avLst/>
          </a:prstGeom>
          <a:gradFill>
            <a:gsLst>
              <a:gs pos="47000">
                <a:schemeClr val="accent3"/>
              </a:gs>
              <a:gs pos="100000">
                <a:schemeClr val="tx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EE05948A-93B4-6C4B-A339-9F1305D0070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7567" y="65315"/>
            <a:ext cx="1327759" cy="1327759"/>
          </a:xfrm>
          <a:prstGeom prst="rect">
            <a:avLst/>
          </a:prstGeom>
        </p:spPr>
      </p:pic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B91E806A-610D-0B43-BA2E-B47E0DCE3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3831" y="6418979"/>
            <a:ext cx="513568" cy="365125"/>
          </a:xfrm>
          <a:prstGeom prst="rect">
            <a:avLst/>
          </a:prstGeom>
        </p:spPr>
        <p:txBody>
          <a:bodyPr/>
          <a:lstStyle>
            <a:lvl1pPr algn="ctr">
              <a:defRPr sz="1400" b="1" i="0">
                <a:solidFill>
                  <a:schemeClr val="bg1"/>
                </a:solidFill>
                <a:latin typeface="Barlow" pitchFamily="2" charset="77"/>
              </a:defRPr>
            </a:lvl1pPr>
          </a:lstStyle>
          <a:p>
            <a:fld id="{8E8172A1-F9DC-4C46-BE7C-DD506D7316E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F27ACE17-2141-AA43-841A-6C1E876E6C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815085" y="6418980"/>
            <a:ext cx="9972787" cy="365125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accent2"/>
                </a:solidFill>
                <a:latin typeface="Barlow" pitchFamily="2" charset="77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9720396"/>
      </p:ext>
    </p:extLst>
  </p:cSld>
  <p:clrMapOvr>
    <a:masterClrMapping/>
  </p:clrMapOvr>
  <p:transition>
    <p:cover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15086" y="288099"/>
            <a:ext cx="10006800" cy="538619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15086" y="1039660"/>
            <a:ext cx="10006800" cy="5137303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3842949-DD7E-DA4E-87EF-0015CA61BAFF}"/>
              </a:ext>
            </a:extLst>
          </p:cNvPr>
          <p:cNvSpPr/>
          <p:nvPr userDrawn="1"/>
        </p:nvSpPr>
        <p:spPr>
          <a:xfrm>
            <a:off x="2403" y="0"/>
            <a:ext cx="1438089" cy="6858000"/>
          </a:xfrm>
          <a:prstGeom prst="rect">
            <a:avLst/>
          </a:prstGeom>
          <a:gradFill>
            <a:gsLst>
              <a:gs pos="47000">
                <a:schemeClr val="tx2"/>
              </a:gs>
              <a:gs pos="100000">
                <a:schemeClr val="accent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EE05948A-93B4-6C4B-A339-9F1305D0070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7567" y="65315"/>
            <a:ext cx="1327759" cy="1327759"/>
          </a:xfrm>
          <a:prstGeom prst="rect">
            <a:avLst/>
          </a:prstGeom>
        </p:spPr>
      </p:pic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B91E806A-610D-0B43-BA2E-B47E0DCE3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3831" y="6418979"/>
            <a:ext cx="513568" cy="365125"/>
          </a:xfrm>
          <a:prstGeom prst="rect">
            <a:avLst/>
          </a:prstGeom>
        </p:spPr>
        <p:txBody>
          <a:bodyPr/>
          <a:lstStyle>
            <a:lvl1pPr algn="ctr">
              <a:defRPr sz="1400" b="1" i="0">
                <a:solidFill>
                  <a:schemeClr val="bg1"/>
                </a:solidFill>
                <a:latin typeface="Barlow" pitchFamily="2" charset="77"/>
              </a:defRPr>
            </a:lvl1pPr>
          </a:lstStyle>
          <a:p>
            <a:fld id="{8E8172A1-F9DC-4C46-BE7C-DD506D7316E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5B9E0BEF-A4CA-394E-9BD5-35186FD32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815085" y="6418980"/>
            <a:ext cx="9972787" cy="365125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accent2"/>
                </a:solidFill>
                <a:latin typeface="Barlow" pitchFamily="2" charset="77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9696725"/>
      </p:ext>
    </p:extLst>
  </p:cSld>
  <p:clrMapOvr>
    <a:masterClrMapping/>
  </p:clrMapOvr>
  <p:transition>
    <p:cover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15086" y="288099"/>
            <a:ext cx="10006800" cy="53861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15086" y="1039660"/>
            <a:ext cx="10006800" cy="5137303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3842949-DD7E-DA4E-87EF-0015CA61BAFF}"/>
              </a:ext>
            </a:extLst>
          </p:cNvPr>
          <p:cNvSpPr/>
          <p:nvPr userDrawn="1"/>
        </p:nvSpPr>
        <p:spPr>
          <a:xfrm>
            <a:off x="2403" y="0"/>
            <a:ext cx="1438089" cy="6858000"/>
          </a:xfrm>
          <a:prstGeom prst="rect">
            <a:avLst/>
          </a:prstGeom>
          <a:gradFill>
            <a:gsLst>
              <a:gs pos="47000">
                <a:schemeClr val="accent4"/>
              </a:gs>
              <a:gs pos="100000">
                <a:schemeClr val="accent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EE05948A-93B4-6C4B-A339-9F1305D0070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7567" y="65315"/>
            <a:ext cx="1327759" cy="1327759"/>
          </a:xfrm>
          <a:prstGeom prst="rect">
            <a:avLst/>
          </a:prstGeom>
        </p:spPr>
      </p:pic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B91E806A-610D-0B43-BA2E-B47E0DCE3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3831" y="6418979"/>
            <a:ext cx="513568" cy="365125"/>
          </a:xfrm>
          <a:prstGeom prst="rect">
            <a:avLst/>
          </a:prstGeom>
        </p:spPr>
        <p:txBody>
          <a:bodyPr/>
          <a:lstStyle>
            <a:lvl1pPr algn="ctr">
              <a:defRPr sz="1400" b="1" i="0">
                <a:solidFill>
                  <a:schemeClr val="bg1"/>
                </a:solidFill>
                <a:latin typeface="Barlow" pitchFamily="2" charset="77"/>
              </a:defRPr>
            </a:lvl1pPr>
          </a:lstStyle>
          <a:p>
            <a:fld id="{8E8172A1-F9DC-4C46-BE7C-DD506D7316E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CFD038C9-8384-8A43-AC0E-F4A17B0C50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815085" y="6418980"/>
            <a:ext cx="9972787" cy="365125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accent2"/>
                </a:solidFill>
                <a:latin typeface="Barlow" pitchFamily="2" charset="77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2138880"/>
      </p:ext>
    </p:extLst>
  </p:cSld>
  <p:clrMapOvr>
    <a:masterClrMapping/>
  </p:clrMapOvr>
  <p:transition>
    <p:cover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FB1D3F4-7CD5-FE44-83A4-276A75C56A7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 l="9671" r="5567"/>
          <a:stretch/>
        </p:blipFill>
        <p:spPr>
          <a:xfrm flipH="1">
            <a:off x="-143118" y="6908"/>
            <a:ext cx="8719558" cy="6858000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4A73FC48-CD8F-1247-9D5F-755706CD191D}"/>
              </a:ext>
            </a:extLst>
          </p:cNvPr>
          <p:cNvGrpSpPr/>
          <p:nvPr userDrawn="1"/>
        </p:nvGrpSpPr>
        <p:grpSpPr>
          <a:xfrm rot="20358087">
            <a:off x="-546500" y="-547670"/>
            <a:ext cx="8064408" cy="8468760"/>
            <a:chOff x="4151538" y="-4481"/>
            <a:chExt cx="8064408" cy="686555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326077C-A3B7-2A42-92E3-D7DF20DB97E5}"/>
                </a:ext>
              </a:extLst>
            </p:cNvPr>
            <p:cNvSpPr/>
            <p:nvPr userDrawn="1"/>
          </p:nvSpPr>
          <p:spPr>
            <a:xfrm>
              <a:off x="4151538" y="3069"/>
              <a:ext cx="2015589" cy="6858000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BD02865-BC82-B341-802B-A3A01BE392E7}"/>
                </a:ext>
              </a:extLst>
            </p:cNvPr>
            <p:cNvSpPr/>
            <p:nvPr userDrawn="1"/>
          </p:nvSpPr>
          <p:spPr>
            <a:xfrm>
              <a:off x="6168153" y="3069"/>
              <a:ext cx="2015589" cy="6858000"/>
            </a:xfrm>
            <a:prstGeom prst="rect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E5D179D-2F5C-F144-A7CB-07B46AAAE762}"/>
                </a:ext>
              </a:extLst>
            </p:cNvPr>
            <p:cNvSpPr/>
            <p:nvPr userDrawn="1"/>
          </p:nvSpPr>
          <p:spPr>
            <a:xfrm>
              <a:off x="8184768" y="-4481"/>
              <a:ext cx="2015589" cy="6858000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6D84C5A-C047-5343-9DF8-665865B78A95}"/>
                </a:ext>
              </a:extLst>
            </p:cNvPr>
            <p:cNvSpPr/>
            <p:nvPr userDrawn="1"/>
          </p:nvSpPr>
          <p:spPr>
            <a:xfrm>
              <a:off x="10200357" y="3069"/>
              <a:ext cx="2015589" cy="6858000"/>
            </a:xfrm>
            <a:prstGeom prst="rect">
              <a:avLst/>
            </a:prstGeom>
            <a:solidFill>
              <a:schemeClr val="tx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FB02B5B6-FE13-D64C-8150-F1A1718C6A43}"/>
              </a:ext>
            </a:extLst>
          </p:cNvPr>
          <p:cNvGrpSpPr/>
          <p:nvPr userDrawn="1"/>
        </p:nvGrpSpPr>
        <p:grpSpPr>
          <a:xfrm rot="5400000">
            <a:off x="-948724" y="-938396"/>
            <a:ext cx="9764889" cy="9361063"/>
            <a:chOff x="3383882" y="-1666761"/>
            <a:chExt cx="9764889" cy="9361063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C1052EF-6CD4-3349-93D8-912088D3702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t="9651" b="9588"/>
            <a:stretch/>
          </p:blipFill>
          <p:spPr>
            <a:xfrm rot="19928389">
              <a:off x="3383882" y="-192042"/>
              <a:ext cx="9764889" cy="7886344"/>
            </a:xfrm>
            <a:prstGeom prst="rect">
              <a:avLst/>
            </a:prstGeom>
          </p:spPr>
        </p:pic>
        <p:sp>
          <p:nvSpPr>
            <p:cNvPr id="11" name="Right Triangle 10">
              <a:extLst>
                <a:ext uri="{FF2B5EF4-FFF2-40B4-BE49-F238E27FC236}">
                  <a16:creationId xmlns:a16="http://schemas.microsoft.com/office/drawing/2014/main" id="{CB548D79-2A03-1E45-83D4-26E575429D20}"/>
                </a:ext>
              </a:extLst>
            </p:cNvPr>
            <p:cNvSpPr/>
            <p:nvPr userDrawn="1"/>
          </p:nvSpPr>
          <p:spPr>
            <a:xfrm rot="5400000">
              <a:off x="5815859" y="-2983112"/>
              <a:ext cx="3020500" cy="5653202"/>
            </a:xfrm>
            <a:prstGeom prst="rt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6317678" y="330093"/>
            <a:ext cx="5556529" cy="2865096"/>
          </a:xfrm>
          <a:noFill/>
        </p:spPr>
        <p:txBody>
          <a:bodyPr anchor="b">
            <a:noAutofit/>
          </a:bodyPr>
          <a:lstStyle>
            <a:lvl1pPr algn="r">
              <a:lnSpc>
                <a:spcPct val="70000"/>
              </a:lnSpc>
              <a:defRPr sz="8000" b="0" i="1">
                <a:solidFill>
                  <a:schemeClr val="bg1"/>
                </a:solidFill>
                <a:effectLst/>
                <a:latin typeface="Barlow Light" pitchFamily="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8181171" y="3271389"/>
            <a:ext cx="3693036" cy="850693"/>
          </a:xfrm>
        </p:spPr>
        <p:txBody>
          <a:bodyPr/>
          <a:lstStyle>
            <a:lvl1pPr marL="0" indent="0" algn="r">
              <a:buNone/>
              <a:defRPr sz="2400" b="0" i="0">
                <a:solidFill>
                  <a:schemeClr val="accent5"/>
                </a:solidFill>
                <a:latin typeface="Barlow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9" name="Right Triangle 18">
            <a:extLst>
              <a:ext uri="{FF2B5EF4-FFF2-40B4-BE49-F238E27FC236}">
                <a16:creationId xmlns:a16="http://schemas.microsoft.com/office/drawing/2014/main" id="{BDDFCFFA-BC3F-FC4B-B837-50CC7FFBDC7D}"/>
              </a:ext>
            </a:extLst>
          </p:cNvPr>
          <p:cNvSpPr/>
          <p:nvPr userDrawn="1"/>
        </p:nvSpPr>
        <p:spPr>
          <a:xfrm rot="16200000">
            <a:off x="7702351" y="5946387"/>
            <a:ext cx="563879" cy="1335547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Triangle 22">
            <a:extLst>
              <a:ext uri="{FF2B5EF4-FFF2-40B4-BE49-F238E27FC236}">
                <a16:creationId xmlns:a16="http://schemas.microsoft.com/office/drawing/2014/main" id="{710B329F-D851-864F-BD6C-37E8D2A3834B}"/>
              </a:ext>
            </a:extLst>
          </p:cNvPr>
          <p:cNvSpPr/>
          <p:nvPr userDrawn="1"/>
        </p:nvSpPr>
        <p:spPr>
          <a:xfrm>
            <a:off x="-143118" y="5560952"/>
            <a:ext cx="563879" cy="1335547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261847"/>
      </p:ext>
    </p:extLst>
  </p:cSld>
  <p:clrMapOvr>
    <a:masterClrMapping/>
  </p:clrMapOvr>
  <p:transition>
    <p:cover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90596" y="288099"/>
            <a:ext cx="9863203" cy="103966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90596" y="1508760"/>
            <a:ext cx="9863203" cy="46682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016537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69" r:id="rId3"/>
    <p:sldLayoutId id="2147483667" r:id="rId4"/>
    <p:sldLayoutId id="2147483664" r:id="rId5"/>
    <p:sldLayoutId id="2147483666" r:id="rId6"/>
    <p:sldLayoutId id="2147483665" r:id="rId7"/>
    <p:sldLayoutId id="2147483668" r:id="rId8"/>
  </p:sldLayoutIdLst>
  <p:transition>
    <p:cover dir="u"/>
  </p:transition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i="1" kern="1200">
          <a:solidFill>
            <a:schemeClr val="accent1"/>
          </a:solidFill>
          <a:latin typeface="Barlow ExtraLight" pitchFamily="2" charset="7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800"/>
        </a:spcAft>
        <a:buFont typeface="Arial" panose="020B0604020202020204" pitchFamily="34" charset="0"/>
        <a:buChar char="•"/>
        <a:defRPr sz="2800" b="0" i="0" kern="1200">
          <a:solidFill>
            <a:schemeClr val="accent6"/>
          </a:solidFill>
          <a:latin typeface="Barlow ExtraLight" pitchFamily="2" charset="7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800"/>
        </a:spcAft>
        <a:buFont typeface="Arial" panose="020B0604020202020204" pitchFamily="34" charset="0"/>
        <a:buChar char="•"/>
        <a:defRPr sz="2400" b="0" i="0" kern="1200">
          <a:solidFill>
            <a:schemeClr val="accent6"/>
          </a:solidFill>
          <a:latin typeface="Barlow ExtraLight" pitchFamily="2" charset="77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800"/>
        </a:spcAft>
        <a:buFont typeface="Arial" panose="020B0604020202020204" pitchFamily="34" charset="0"/>
        <a:buChar char="•"/>
        <a:defRPr sz="2000" b="0" i="0" kern="1200">
          <a:solidFill>
            <a:schemeClr val="accent6"/>
          </a:solidFill>
          <a:latin typeface="Barlow ExtraLight" pitchFamily="2" charset="77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800"/>
        </a:spcAft>
        <a:buFont typeface="Arial" panose="020B0604020202020204" pitchFamily="34" charset="0"/>
        <a:buChar char="•"/>
        <a:defRPr sz="1800" b="0" i="0" kern="1200">
          <a:solidFill>
            <a:schemeClr val="accent6"/>
          </a:solidFill>
          <a:latin typeface="Barlow ExtraLight" pitchFamily="2" charset="77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800"/>
        </a:spcAft>
        <a:buFont typeface="Arial" panose="020B0604020202020204" pitchFamily="34" charset="0"/>
        <a:buChar char="•"/>
        <a:defRPr sz="1800" b="0" i="0" kern="1200">
          <a:solidFill>
            <a:schemeClr val="accent6"/>
          </a:solidFill>
          <a:latin typeface="Barlow ExtraLight" pitchFamily="2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gi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jpe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0D3770E-C1F5-1B4A-BB81-5160DAF5BC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3611" y="3538311"/>
            <a:ext cx="2800834" cy="1891645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5"/>
                </a:solidFill>
              </a:rPr>
              <a:t>Analysing</a:t>
            </a:r>
            <a:r>
              <a:rPr lang="en-US" dirty="0">
                <a:solidFill>
                  <a:schemeClr val="accent5"/>
                </a:solidFill>
              </a:rPr>
              <a:t> Fantasy Premier League Football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2168225-5E2A-DC49-89D2-03157B4AFF6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Capstone Project</a:t>
            </a:r>
          </a:p>
        </p:txBody>
      </p:sp>
      <p:pic>
        <p:nvPicPr>
          <p:cNvPr id="1026" name="Picture 2" descr="Image result for flatiron school logo">
            <a:extLst>
              <a:ext uri="{FF2B5EF4-FFF2-40B4-BE49-F238E27FC236}">
                <a16:creationId xmlns:a16="http://schemas.microsoft.com/office/drawing/2014/main" id="{79CBF61D-4358-0040-968C-EB7410DB3B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282" y="5523723"/>
            <a:ext cx="2078279" cy="1166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3489056"/>
      </p:ext>
    </p:extLst>
  </p:cSld>
  <p:clrMapOvr>
    <a:masterClrMapping/>
  </p:clrMapOvr>
  <p:transition>
    <p:cover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3CE6E6-D996-104C-8BFF-84D3E5428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suite of tools for FPL managers...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736C5F-6028-AB4F-90F5-11A492985B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172A1-F9DC-4C46-BE7C-DD506D7316EF}" type="slidenum">
              <a:rPr lang="en-US" smtClean="0"/>
              <a:pPr/>
              <a:t>9</a:t>
            </a:fld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C88C427-465F-D14D-A44F-02A3B58BE641}"/>
              </a:ext>
            </a:extLst>
          </p:cNvPr>
          <p:cNvGrpSpPr/>
          <p:nvPr/>
        </p:nvGrpSpPr>
        <p:grpSpPr>
          <a:xfrm>
            <a:off x="253708" y="1444432"/>
            <a:ext cx="11742784" cy="2396647"/>
            <a:chOff x="320615" y="1305558"/>
            <a:chExt cx="12429610" cy="2536825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F853C37-3A1A-5A42-A83E-55D5A303C1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05960" y="1305558"/>
              <a:ext cx="4058920" cy="2536825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1FD4D2A-D507-6F43-BF44-A9A5B3A7D8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0615" y="1305558"/>
              <a:ext cx="4058920" cy="2536825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1AA66087-2A50-754A-98FE-E30F8404F9A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691305" y="1305558"/>
              <a:ext cx="4058920" cy="2536825"/>
            </a:xfrm>
            <a:prstGeom prst="rect">
              <a:avLst/>
            </a:prstGeom>
          </p:spPr>
        </p:pic>
      </p:grpSp>
      <p:sp>
        <p:nvSpPr>
          <p:cNvPr id="17" name="Content Placeholder 1">
            <a:extLst>
              <a:ext uri="{FF2B5EF4-FFF2-40B4-BE49-F238E27FC236}">
                <a16:creationId xmlns:a16="http://schemas.microsoft.com/office/drawing/2014/main" id="{7E8FCA58-1393-AE47-993A-5ED3CF3A7A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3708" y="3919440"/>
            <a:ext cx="3834635" cy="2493886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  <a:spcAft>
                <a:spcPts val="0"/>
              </a:spcAft>
            </a:pPr>
            <a:r>
              <a:rPr lang="en-GB" sz="1800" dirty="0">
                <a:solidFill>
                  <a:schemeClr val="bg1"/>
                </a:solidFill>
                <a:latin typeface="Barlow" pitchFamily="2" charset="77"/>
              </a:rPr>
              <a:t>Shows how players have progressed through the season so far (by position)</a:t>
            </a:r>
          </a:p>
          <a:p>
            <a:pPr>
              <a:spcBef>
                <a:spcPts val="1800"/>
              </a:spcBef>
              <a:spcAft>
                <a:spcPts val="0"/>
              </a:spcAft>
            </a:pPr>
            <a:r>
              <a:rPr lang="en-GB" sz="1800" dirty="0">
                <a:solidFill>
                  <a:schemeClr val="bg1"/>
                </a:solidFill>
                <a:latin typeface="Barlow" pitchFamily="2" charset="77"/>
              </a:rPr>
              <a:t>Can be used to identify trends before they become obvious to every manager</a:t>
            </a:r>
          </a:p>
          <a:p>
            <a:pPr>
              <a:spcBef>
                <a:spcPts val="1800"/>
              </a:spcBef>
              <a:spcAft>
                <a:spcPts val="0"/>
              </a:spcAft>
            </a:pPr>
            <a:r>
              <a:rPr lang="en-GB" sz="1800" dirty="0">
                <a:solidFill>
                  <a:schemeClr val="bg1"/>
                </a:solidFill>
                <a:latin typeface="Barlow" pitchFamily="2" charset="77"/>
              </a:rPr>
              <a:t>KPIs fully customisable</a:t>
            </a:r>
          </a:p>
        </p:txBody>
      </p:sp>
      <p:sp>
        <p:nvSpPr>
          <p:cNvPr id="18" name="Content Placeholder 1">
            <a:extLst>
              <a:ext uri="{FF2B5EF4-FFF2-40B4-BE49-F238E27FC236}">
                <a16:creationId xmlns:a16="http://schemas.microsoft.com/office/drawing/2014/main" id="{2255A5E0-0DE5-1C43-87B4-2F3E37FBECB6}"/>
              </a:ext>
            </a:extLst>
          </p:cNvPr>
          <p:cNvSpPr txBox="1">
            <a:spLocks/>
          </p:cNvSpPr>
          <p:nvPr/>
        </p:nvSpPr>
        <p:spPr>
          <a:xfrm>
            <a:off x="4207782" y="3919440"/>
            <a:ext cx="3834635" cy="239367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800" b="0" i="0" kern="1200">
                <a:solidFill>
                  <a:schemeClr val="accent6"/>
                </a:solidFill>
                <a:latin typeface="Barlow ExtraLight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400" b="0" i="0" kern="1200">
                <a:solidFill>
                  <a:schemeClr val="accent6"/>
                </a:solidFill>
                <a:latin typeface="Barlow ExtraLight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000" b="0" i="0" kern="1200">
                <a:solidFill>
                  <a:schemeClr val="accent6"/>
                </a:solidFill>
                <a:latin typeface="Barlow ExtraLight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accent6"/>
                </a:solidFill>
                <a:latin typeface="Barlow ExtraLight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accent6"/>
                </a:solidFill>
                <a:latin typeface="Barlow ExtraLigh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800"/>
              </a:spcBef>
              <a:spcAft>
                <a:spcPts val="0"/>
              </a:spcAft>
            </a:pPr>
            <a:r>
              <a:rPr lang="en-GB" sz="1800" dirty="0">
                <a:solidFill>
                  <a:schemeClr val="bg1"/>
                </a:solidFill>
                <a:latin typeface="Barlow" pitchFamily="2" charset="77"/>
              </a:rPr>
              <a:t>A fully customisable dashboard showing KPIs for each player</a:t>
            </a:r>
          </a:p>
          <a:p>
            <a:pPr>
              <a:spcBef>
                <a:spcPts val="1800"/>
              </a:spcBef>
              <a:spcAft>
                <a:spcPts val="0"/>
              </a:spcAft>
            </a:pPr>
            <a:r>
              <a:rPr lang="en-GB" sz="1800" dirty="0">
                <a:solidFill>
                  <a:schemeClr val="bg1"/>
                </a:solidFill>
                <a:latin typeface="Barlow" pitchFamily="2" charset="77"/>
              </a:rPr>
              <a:t>Can filter performance based on player price, </a:t>
            </a:r>
            <a:r>
              <a:rPr lang="en-GB" sz="1800" dirty="0" err="1">
                <a:solidFill>
                  <a:schemeClr val="bg1"/>
                </a:solidFill>
                <a:latin typeface="Barlow" pitchFamily="2" charset="77"/>
              </a:rPr>
              <a:t>gameweek</a:t>
            </a:r>
            <a:r>
              <a:rPr lang="en-GB" sz="1800" dirty="0">
                <a:solidFill>
                  <a:schemeClr val="bg1"/>
                </a:solidFill>
                <a:latin typeface="Barlow" pitchFamily="2" charset="77"/>
              </a:rPr>
              <a:t>, and home/away matches</a:t>
            </a:r>
          </a:p>
          <a:p>
            <a:pPr>
              <a:spcBef>
                <a:spcPts val="1800"/>
              </a:spcBef>
              <a:spcAft>
                <a:spcPts val="0"/>
              </a:spcAft>
            </a:pPr>
            <a:r>
              <a:rPr lang="en-GB" sz="1800" dirty="0">
                <a:solidFill>
                  <a:schemeClr val="bg1"/>
                </a:solidFill>
                <a:latin typeface="Barlow" pitchFamily="2" charset="77"/>
              </a:rPr>
              <a:t>View trends/rankings of players selected in the scatter plot </a:t>
            </a:r>
          </a:p>
        </p:txBody>
      </p:sp>
      <p:sp>
        <p:nvSpPr>
          <p:cNvPr id="19" name="Content Placeholder 1">
            <a:extLst>
              <a:ext uri="{FF2B5EF4-FFF2-40B4-BE49-F238E27FC236}">
                <a16:creationId xmlns:a16="http://schemas.microsoft.com/office/drawing/2014/main" id="{4A9828A9-C46A-6C48-916E-7EBB90123B7C}"/>
              </a:ext>
            </a:extLst>
          </p:cNvPr>
          <p:cNvSpPr txBox="1">
            <a:spLocks/>
          </p:cNvSpPr>
          <p:nvPr/>
        </p:nvSpPr>
        <p:spPr>
          <a:xfrm>
            <a:off x="8161856" y="3919440"/>
            <a:ext cx="3834635" cy="24938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800" b="0" i="0" kern="1200">
                <a:solidFill>
                  <a:schemeClr val="accent6"/>
                </a:solidFill>
                <a:latin typeface="Barlow ExtraLight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400" b="0" i="0" kern="1200">
                <a:solidFill>
                  <a:schemeClr val="accent6"/>
                </a:solidFill>
                <a:latin typeface="Barlow ExtraLight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000" b="0" i="0" kern="1200">
                <a:solidFill>
                  <a:schemeClr val="accent6"/>
                </a:solidFill>
                <a:latin typeface="Barlow ExtraLight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accent6"/>
                </a:solidFill>
                <a:latin typeface="Barlow ExtraLight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accent6"/>
                </a:solidFill>
                <a:latin typeface="Barlow ExtraLigh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800"/>
              </a:spcBef>
              <a:spcAft>
                <a:spcPts val="0"/>
              </a:spcAft>
            </a:pPr>
            <a:r>
              <a:rPr lang="en-GB" sz="1800" dirty="0">
                <a:solidFill>
                  <a:schemeClr val="bg1"/>
                </a:solidFill>
                <a:latin typeface="Barlow" pitchFamily="2" charset="77"/>
              </a:rPr>
              <a:t>A dashboard showing team-level performance across KPIs</a:t>
            </a:r>
          </a:p>
          <a:p>
            <a:pPr>
              <a:spcBef>
                <a:spcPts val="1800"/>
              </a:spcBef>
              <a:spcAft>
                <a:spcPts val="0"/>
              </a:spcAft>
            </a:pPr>
            <a:r>
              <a:rPr lang="en-GB" sz="1800" dirty="0">
                <a:solidFill>
                  <a:schemeClr val="bg1"/>
                </a:solidFill>
                <a:latin typeface="Barlow" pitchFamily="2" charset="77"/>
              </a:rPr>
              <a:t>All views and KPIs are fully customisable and can be filtered as required</a:t>
            </a:r>
          </a:p>
          <a:p>
            <a:pPr>
              <a:spcBef>
                <a:spcPts val="1800"/>
              </a:spcBef>
              <a:spcAft>
                <a:spcPts val="0"/>
              </a:spcAft>
            </a:pPr>
            <a:r>
              <a:rPr lang="en-GB" sz="1800" dirty="0">
                <a:solidFill>
                  <a:schemeClr val="bg1"/>
                </a:solidFill>
                <a:latin typeface="Barlow" pitchFamily="2" charset="77"/>
              </a:rPr>
              <a:t>Gives a view of how teams have played against each other</a:t>
            </a:r>
          </a:p>
        </p:txBody>
      </p:sp>
      <p:sp>
        <p:nvSpPr>
          <p:cNvPr id="20" name="Content Placeholder 1">
            <a:extLst>
              <a:ext uri="{FF2B5EF4-FFF2-40B4-BE49-F238E27FC236}">
                <a16:creationId xmlns:a16="http://schemas.microsoft.com/office/drawing/2014/main" id="{AC568E5B-940B-D24B-819A-D66C1049D3B5}"/>
              </a:ext>
            </a:extLst>
          </p:cNvPr>
          <p:cNvSpPr txBox="1">
            <a:spLocks/>
          </p:cNvSpPr>
          <p:nvPr/>
        </p:nvSpPr>
        <p:spPr>
          <a:xfrm>
            <a:off x="253708" y="1079307"/>
            <a:ext cx="3834634" cy="36512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800" b="0" i="0" kern="1200">
                <a:solidFill>
                  <a:schemeClr val="accent6"/>
                </a:solidFill>
                <a:latin typeface="Barlow ExtraLight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400" b="0" i="0" kern="1200">
                <a:solidFill>
                  <a:schemeClr val="accent6"/>
                </a:solidFill>
                <a:latin typeface="Barlow ExtraLight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000" b="0" i="0" kern="1200">
                <a:solidFill>
                  <a:schemeClr val="accent6"/>
                </a:solidFill>
                <a:latin typeface="Barlow ExtraLight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accent6"/>
                </a:solidFill>
                <a:latin typeface="Barlow ExtraLight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accent6"/>
                </a:solidFill>
                <a:latin typeface="Barlow ExtraLigh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ts val="1800"/>
              </a:spcBef>
              <a:spcAft>
                <a:spcPts val="0"/>
              </a:spcAft>
              <a:buNone/>
            </a:pPr>
            <a:r>
              <a:rPr lang="en-GB" sz="1800" b="1" i="1" dirty="0">
                <a:solidFill>
                  <a:schemeClr val="accent4"/>
                </a:solidFill>
                <a:latin typeface="Barlow SemiBold" pitchFamily="2" charset="77"/>
              </a:rPr>
              <a:t>1) SEASON SUMMARY</a:t>
            </a:r>
          </a:p>
        </p:txBody>
      </p:sp>
      <p:sp>
        <p:nvSpPr>
          <p:cNvPr id="21" name="Content Placeholder 1">
            <a:extLst>
              <a:ext uri="{FF2B5EF4-FFF2-40B4-BE49-F238E27FC236}">
                <a16:creationId xmlns:a16="http://schemas.microsoft.com/office/drawing/2014/main" id="{50795136-461E-5747-B7FA-B38E636FB384}"/>
              </a:ext>
            </a:extLst>
          </p:cNvPr>
          <p:cNvSpPr txBox="1">
            <a:spLocks/>
          </p:cNvSpPr>
          <p:nvPr/>
        </p:nvSpPr>
        <p:spPr>
          <a:xfrm>
            <a:off x="4207783" y="1079307"/>
            <a:ext cx="3834634" cy="36512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800" b="0" i="0" kern="1200">
                <a:solidFill>
                  <a:schemeClr val="accent6"/>
                </a:solidFill>
                <a:latin typeface="Barlow ExtraLight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400" b="0" i="0" kern="1200">
                <a:solidFill>
                  <a:schemeClr val="accent6"/>
                </a:solidFill>
                <a:latin typeface="Barlow ExtraLight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000" b="0" i="0" kern="1200">
                <a:solidFill>
                  <a:schemeClr val="accent6"/>
                </a:solidFill>
                <a:latin typeface="Barlow ExtraLight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accent6"/>
                </a:solidFill>
                <a:latin typeface="Barlow ExtraLight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accent6"/>
                </a:solidFill>
                <a:latin typeface="Barlow ExtraLigh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ts val="1800"/>
              </a:spcBef>
              <a:spcAft>
                <a:spcPts val="0"/>
              </a:spcAft>
              <a:buNone/>
            </a:pPr>
            <a:r>
              <a:rPr lang="en-GB" sz="1800" b="1" i="1" dirty="0">
                <a:solidFill>
                  <a:schemeClr val="accent4"/>
                </a:solidFill>
                <a:latin typeface="Barlow SemiBold" pitchFamily="2" charset="77"/>
              </a:rPr>
              <a:t>2) PLAYER DASHBOARD</a:t>
            </a:r>
          </a:p>
        </p:txBody>
      </p:sp>
      <p:sp>
        <p:nvSpPr>
          <p:cNvPr id="22" name="Content Placeholder 1">
            <a:extLst>
              <a:ext uri="{FF2B5EF4-FFF2-40B4-BE49-F238E27FC236}">
                <a16:creationId xmlns:a16="http://schemas.microsoft.com/office/drawing/2014/main" id="{FDCEF0A6-17DF-714C-BE01-DA4BD0B001CF}"/>
              </a:ext>
            </a:extLst>
          </p:cNvPr>
          <p:cNvSpPr txBox="1">
            <a:spLocks/>
          </p:cNvSpPr>
          <p:nvPr/>
        </p:nvSpPr>
        <p:spPr>
          <a:xfrm>
            <a:off x="8161857" y="1079307"/>
            <a:ext cx="3834634" cy="36512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800" b="0" i="0" kern="1200">
                <a:solidFill>
                  <a:schemeClr val="accent6"/>
                </a:solidFill>
                <a:latin typeface="Barlow ExtraLight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400" b="0" i="0" kern="1200">
                <a:solidFill>
                  <a:schemeClr val="accent6"/>
                </a:solidFill>
                <a:latin typeface="Barlow ExtraLight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000" b="0" i="0" kern="1200">
                <a:solidFill>
                  <a:schemeClr val="accent6"/>
                </a:solidFill>
                <a:latin typeface="Barlow ExtraLight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accent6"/>
                </a:solidFill>
                <a:latin typeface="Barlow ExtraLight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accent6"/>
                </a:solidFill>
                <a:latin typeface="Barlow ExtraLigh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ts val="1800"/>
              </a:spcBef>
              <a:spcAft>
                <a:spcPts val="0"/>
              </a:spcAft>
              <a:buNone/>
            </a:pPr>
            <a:r>
              <a:rPr lang="en-GB" sz="1800" b="1" i="1" dirty="0">
                <a:solidFill>
                  <a:schemeClr val="accent4"/>
                </a:solidFill>
                <a:latin typeface="Barlow SemiBold" pitchFamily="2" charset="77"/>
              </a:rPr>
              <a:t>3) TEAM DASHBOARD</a:t>
            </a:r>
          </a:p>
        </p:txBody>
      </p:sp>
    </p:spTree>
    <p:extLst>
      <p:ext uri="{BB962C8B-B14F-4D97-AF65-F5344CB8AC3E}">
        <p14:creationId xmlns:p14="http://schemas.microsoft.com/office/powerpoint/2010/main" val="3887197701"/>
      </p:ext>
    </p:extLst>
  </p:cSld>
  <p:clrMapOvr>
    <a:masterClrMapping/>
  </p:clrMapOvr>
  <p:transition>
    <p:cover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s://resources.premierleague.com/photos/premierleague/photo/2019/11/02/7d7b3d71-2dd6-40e9-88b2-9f9d68acd06d/2019-11-02T152853Z_1246385097_RC12B571A5D0_RTRMADP_3_SOCCER-ENGLAND-SHU-BUR-REPORT.JPG?width=1350&amp;height=759">
            <a:extLst>
              <a:ext uri="{FF2B5EF4-FFF2-40B4-BE49-F238E27FC236}">
                <a16:creationId xmlns:a16="http://schemas.microsoft.com/office/drawing/2014/main" id="{5B87E10C-B726-DA44-99FA-91C3DACD6C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38" r="29478"/>
          <a:stretch/>
        </p:blipFill>
        <p:spPr bwMode="auto">
          <a:xfrm>
            <a:off x="8353529" y="0"/>
            <a:ext cx="3838471" cy="6854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1562D40E-3B72-F248-9E88-76F1D1878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Possible next steps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BF90C8-EE4C-3646-8E96-ED9E746E1E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172A1-F9DC-4C46-BE7C-DD506D7316EF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0A11E62-65F7-E448-9605-6CA6AFE77E91}"/>
              </a:ext>
            </a:extLst>
          </p:cNvPr>
          <p:cNvSpPr/>
          <p:nvPr/>
        </p:nvSpPr>
        <p:spPr>
          <a:xfrm>
            <a:off x="8242662" y="0"/>
            <a:ext cx="2337413" cy="6874358"/>
          </a:xfrm>
          <a:prstGeom prst="rect">
            <a:avLst/>
          </a:prstGeom>
          <a:gradFill>
            <a:gsLst>
              <a:gs pos="10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A4180CC-B588-D54C-9813-1B6DB47099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15086" y="1039660"/>
            <a:ext cx="6091785" cy="513730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There is further work that could be done using the gathered data:</a:t>
            </a:r>
          </a:p>
          <a:p>
            <a:pPr lvl="1">
              <a:spcBef>
                <a:spcPts val="600"/>
              </a:spcBef>
              <a:buFont typeface="System Font Regular"/>
              <a:buChar char="-"/>
            </a:pPr>
            <a:r>
              <a:rPr lang="en-US" dirty="0">
                <a:solidFill>
                  <a:schemeClr val="accent1"/>
                </a:solidFill>
              </a:rPr>
              <a:t>Create further dashboards (e.g. using the shot level data)</a:t>
            </a:r>
          </a:p>
          <a:p>
            <a:pPr lvl="1">
              <a:spcBef>
                <a:spcPts val="600"/>
              </a:spcBef>
              <a:buFont typeface="System Font Regular"/>
              <a:buChar char="-"/>
            </a:pPr>
            <a:r>
              <a:rPr lang="en-US" dirty="0">
                <a:solidFill>
                  <a:schemeClr val="accent1"/>
                </a:solidFill>
              </a:rPr>
              <a:t>Spend further time working on feature engineering to create predictive models</a:t>
            </a:r>
          </a:p>
          <a:p>
            <a:pPr lvl="1">
              <a:spcBef>
                <a:spcPts val="600"/>
              </a:spcBef>
              <a:buFont typeface="System Font Regular"/>
              <a:buChar char="-"/>
            </a:pPr>
            <a:r>
              <a:rPr lang="en-US" dirty="0">
                <a:solidFill>
                  <a:schemeClr val="accent1"/>
                </a:solidFill>
              </a:rPr>
              <a:t>Get more data from previous seasons to strengthen the dataset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E18B57F-F4C0-944A-88F5-5C8F052A86CB}"/>
              </a:ext>
            </a:extLst>
          </p:cNvPr>
          <p:cNvSpPr txBox="1"/>
          <p:nvPr/>
        </p:nvSpPr>
        <p:spPr>
          <a:xfrm>
            <a:off x="13540902" y="272374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/>
            <a:endParaRPr lang="en-GB" sz="1200" dirty="0">
              <a:solidFill>
                <a:schemeClr val="accent6"/>
              </a:solidFill>
              <a:latin typeface="Barlow Ligh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674646950"/>
      </p:ext>
    </p:extLst>
  </p:cSld>
  <p:clrMapOvr>
    <a:masterClrMapping/>
  </p:clrMapOvr>
  <p:transition>
    <p:cover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BCF9A82-3456-C24B-8DE9-9C3E4FF052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84141" y="330093"/>
            <a:ext cx="4290066" cy="2865096"/>
          </a:xfrm>
        </p:spPr>
        <p:txBody>
          <a:bodyPr/>
          <a:lstStyle/>
          <a:p>
            <a:r>
              <a:rPr lang="en-US" dirty="0"/>
              <a:t>Thank you for your time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69B6762-F3DF-714D-B9BB-711035BC6AA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Further detail on the model, and additional analysis of the dataset is included in further pages</a:t>
            </a:r>
          </a:p>
        </p:txBody>
      </p:sp>
    </p:spTree>
    <p:extLst>
      <p:ext uri="{BB962C8B-B14F-4D97-AF65-F5344CB8AC3E}">
        <p14:creationId xmlns:p14="http://schemas.microsoft.com/office/powerpoint/2010/main" val="3846815617"/>
      </p:ext>
    </p:extLst>
  </p:cSld>
  <p:clrMapOvr>
    <a:masterClrMapping/>
  </p:clrMapOvr>
  <p:transition>
    <p:cover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29AB3AC-9889-A54B-A409-F01CD94D9F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4804263"/>
              </p:ext>
            </p:extLst>
          </p:nvPr>
        </p:nvGraphicFramePr>
        <p:xfrm>
          <a:off x="2812287" y="1621873"/>
          <a:ext cx="7932906" cy="3614340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2916000">
                  <a:extLst>
                    <a:ext uri="{9D8B030D-6E8A-4147-A177-3AD203B41FA5}">
                      <a16:colId xmlns:a16="http://schemas.microsoft.com/office/drawing/2014/main" val="305005488"/>
                    </a:ext>
                  </a:extLst>
                </a:gridCol>
                <a:gridCol w="2508453">
                  <a:extLst>
                    <a:ext uri="{9D8B030D-6E8A-4147-A177-3AD203B41FA5}">
                      <a16:colId xmlns:a16="http://schemas.microsoft.com/office/drawing/2014/main" val="1236917790"/>
                    </a:ext>
                  </a:extLst>
                </a:gridCol>
                <a:gridCol w="2508453">
                  <a:extLst>
                    <a:ext uri="{9D8B030D-6E8A-4147-A177-3AD203B41FA5}">
                      <a16:colId xmlns:a16="http://schemas.microsoft.com/office/drawing/2014/main" val="3610634626"/>
                    </a:ext>
                  </a:extLst>
                </a:gridCol>
              </a:tblGrid>
              <a:tr h="722868">
                <a:tc>
                  <a:txBody>
                    <a:bodyPr/>
                    <a:lstStyle/>
                    <a:p>
                      <a:pPr algn="r"/>
                      <a:r>
                        <a:rPr lang="en-GB" sz="2400" dirty="0">
                          <a:latin typeface="Barlow" pitchFamily="2" charset="77"/>
                        </a:rPr>
                        <a:t>Model Type</a:t>
                      </a:r>
                      <a:endParaRPr lang="en-GB" sz="2400" baseline="30000" dirty="0">
                        <a:latin typeface="Barlow" pitchFamily="2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latin typeface="Barlow" pitchFamily="2" charset="77"/>
                        </a:rPr>
                        <a:t>Expected</a:t>
                      </a:r>
                    </a:p>
                    <a:p>
                      <a:pPr algn="ctr"/>
                      <a:r>
                        <a:rPr lang="en-GB" sz="1600" dirty="0">
                          <a:latin typeface="Barlow" pitchFamily="2" charset="77"/>
                        </a:rPr>
                        <a:t>Goals Adjusted R</a:t>
                      </a:r>
                      <a:r>
                        <a:rPr lang="en-GB" sz="1600" baseline="30000" dirty="0">
                          <a:latin typeface="Barlow" pitchFamily="2" charset="77"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latin typeface="Barlow" pitchFamily="2" charset="77"/>
                        </a:rPr>
                        <a:t>Expected Goal Involvement Adjusted R</a:t>
                      </a:r>
                      <a:r>
                        <a:rPr lang="en-GB" sz="1600" baseline="30000" dirty="0">
                          <a:latin typeface="Barlow" pitchFamily="2" charset="77"/>
                        </a:rPr>
                        <a:t>2</a:t>
                      </a:r>
                      <a:endParaRPr lang="en-GB" sz="1600" dirty="0">
                        <a:latin typeface="Barlow" pitchFamily="2" charset="7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08020625"/>
                  </a:ext>
                </a:extLst>
              </a:tr>
              <a:tr h="722868">
                <a:tc>
                  <a:txBody>
                    <a:bodyPr/>
                    <a:lstStyle/>
                    <a:p>
                      <a:pPr algn="r"/>
                      <a:r>
                        <a:rPr lang="en-GB" b="1" dirty="0">
                          <a:solidFill>
                            <a:schemeClr val="accent2"/>
                          </a:solidFill>
                          <a:latin typeface="Barlow" pitchFamily="2" charset="77"/>
                        </a:rPr>
                        <a:t>Decision tree regressor</a:t>
                      </a:r>
                      <a:endParaRPr lang="en-GB" b="1" i="0" dirty="0">
                        <a:solidFill>
                          <a:schemeClr val="accent2"/>
                        </a:solidFill>
                        <a:latin typeface="Barlow" pitchFamily="2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solidFill>
                            <a:schemeClr val="accent6"/>
                          </a:solidFill>
                          <a:latin typeface="Barlow" pitchFamily="2" charset="77"/>
                        </a:rPr>
                        <a:t>Training set: 0.1556</a:t>
                      </a:r>
                    </a:p>
                    <a:p>
                      <a:pPr algn="ctr"/>
                      <a:r>
                        <a:rPr lang="en-GB" sz="1600" dirty="0">
                          <a:solidFill>
                            <a:schemeClr val="accent6"/>
                          </a:solidFill>
                          <a:latin typeface="Barlow" pitchFamily="2" charset="77"/>
                        </a:rPr>
                        <a:t>Test set: 0.1155</a:t>
                      </a:r>
                      <a:endParaRPr lang="en-GB" sz="1600" b="0" i="0" dirty="0">
                        <a:solidFill>
                          <a:schemeClr val="accent6"/>
                        </a:solidFill>
                        <a:latin typeface="Barlow" pitchFamily="2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solidFill>
                            <a:schemeClr val="accent6"/>
                          </a:solidFill>
                          <a:latin typeface="Barlow" pitchFamily="2" charset="77"/>
                        </a:rPr>
                        <a:t>Training set: 0.1922</a:t>
                      </a:r>
                    </a:p>
                    <a:p>
                      <a:pPr algn="ctr"/>
                      <a:r>
                        <a:rPr lang="en-GB" sz="1600" dirty="0">
                          <a:solidFill>
                            <a:schemeClr val="accent6"/>
                          </a:solidFill>
                          <a:latin typeface="Barlow" pitchFamily="2" charset="77"/>
                        </a:rPr>
                        <a:t>Test set: 0.0762</a:t>
                      </a:r>
                      <a:endParaRPr lang="en-GB" sz="1600" b="0" i="0" dirty="0">
                        <a:solidFill>
                          <a:schemeClr val="accent6"/>
                        </a:solidFill>
                        <a:latin typeface="Barlow" pitchFamily="2" charset="7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65166244"/>
                  </a:ext>
                </a:extLst>
              </a:tr>
              <a:tr h="722868">
                <a:tc>
                  <a:txBody>
                    <a:bodyPr/>
                    <a:lstStyle/>
                    <a:p>
                      <a:pPr algn="r"/>
                      <a:r>
                        <a:rPr lang="en-GB" b="1" dirty="0">
                          <a:solidFill>
                            <a:schemeClr val="accent2"/>
                          </a:solidFill>
                          <a:latin typeface="Barlow" pitchFamily="2" charset="77"/>
                        </a:rPr>
                        <a:t>Random Forest Regressor</a:t>
                      </a:r>
                      <a:endParaRPr lang="en-GB" b="1" i="0" dirty="0">
                        <a:solidFill>
                          <a:schemeClr val="accent2"/>
                        </a:solidFill>
                        <a:latin typeface="Barlow" pitchFamily="2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solidFill>
                            <a:schemeClr val="accent6"/>
                          </a:solidFill>
                          <a:latin typeface="Barlow" pitchFamily="2" charset="77"/>
                        </a:rPr>
                        <a:t>Training set: 0.6059</a:t>
                      </a:r>
                    </a:p>
                    <a:p>
                      <a:pPr algn="ctr"/>
                      <a:r>
                        <a:rPr lang="en-GB" sz="1600" dirty="0">
                          <a:solidFill>
                            <a:schemeClr val="accent6"/>
                          </a:solidFill>
                          <a:latin typeface="Barlow" pitchFamily="2" charset="77"/>
                        </a:rPr>
                        <a:t>Test set: 0.1609</a:t>
                      </a:r>
                      <a:endParaRPr lang="en-GB" sz="1600" b="0" i="0" dirty="0">
                        <a:solidFill>
                          <a:schemeClr val="accent6"/>
                        </a:solidFill>
                        <a:latin typeface="Barlow" pitchFamily="2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solidFill>
                            <a:schemeClr val="accent6"/>
                          </a:solidFill>
                          <a:latin typeface="Barlow" pitchFamily="2" charset="77"/>
                        </a:rPr>
                        <a:t>Training set: 0.3596</a:t>
                      </a:r>
                    </a:p>
                    <a:p>
                      <a:pPr algn="ctr"/>
                      <a:r>
                        <a:rPr lang="en-GB" sz="1600" dirty="0">
                          <a:solidFill>
                            <a:schemeClr val="accent6"/>
                          </a:solidFill>
                          <a:latin typeface="Barlow" pitchFamily="2" charset="77"/>
                        </a:rPr>
                        <a:t>Test set: 0.1788</a:t>
                      </a:r>
                      <a:endParaRPr lang="en-GB" sz="1600" b="0" i="0" dirty="0">
                        <a:solidFill>
                          <a:schemeClr val="accent6"/>
                        </a:solidFill>
                        <a:latin typeface="Barlow" pitchFamily="2" charset="7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23937170"/>
                  </a:ext>
                </a:extLst>
              </a:tr>
              <a:tr h="722868">
                <a:tc>
                  <a:txBody>
                    <a:bodyPr/>
                    <a:lstStyle/>
                    <a:p>
                      <a:pPr algn="r"/>
                      <a:r>
                        <a:rPr lang="en-GB" b="1" dirty="0">
                          <a:solidFill>
                            <a:schemeClr val="accent2"/>
                          </a:solidFill>
                          <a:latin typeface="Barlow" pitchFamily="2" charset="77"/>
                        </a:rPr>
                        <a:t>XGBoost Regressor</a:t>
                      </a:r>
                      <a:endParaRPr lang="en-GB" b="1" i="0" dirty="0">
                        <a:solidFill>
                          <a:schemeClr val="accent2"/>
                        </a:solidFill>
                        <a:latin typeface="Barlow" pitchFamily="2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solidFill>
                            <a:schemeClr val="accent6"/>
                          </a:solidFill>
                          <a:latin typeface="Barlow" pitchFamily="2" charset="77"/>
                        </a:rPr>
                        <a:t>Training set: 0.4209</a:t>
                      </a:r>
                    </a:p>
                    <a:p>
                      <a:pPr algn="ctr"/>
                      <a:r>
                        <a:rPr lang="en-GB" sz="1600" dirty="0">
                          <a:solidFill>
                            <a:schemeClr val="accent6"/>
                          </a:solidFill>
                          <a:latin typeface="Barlow" pitchFamily="2" charset="77"/>
                        </a:rPr>
                        <a:t>Test set: 0.1525</a:t>
                      </a:r>
                      <a:endParaRPr lang="en-GB" sz="1600" b="0" i="0" dirty="0">
                        <a:solidFill>
                          <a:schemeClr val="accent6"/>
                        </a:solidFill>
                        <a:latin typeface="Barlow" pitchFamily="2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solidFill>
                            <a:schemeClr val="accent6"/>
                          </a:solidFill>
                          <a:latin typeface="Barlow" pitchFamily="2" charset="77"/>
                        </a:rPr>
                        <a:t>Training set: 0.5945</a:t>
                      </a:r>
                    </a:p>
                    <a:p>
                      <a:pPr algn="ctr"/>
                      <a:r>
                        <a:rPr lang="en-GB" sz="1600" dirty="0">
                          <a:solidFill>
                            <a:schemeClr val="accent6"/>
                          </a:solidFill>
                          <a:latin typeface="Barlow" pitchFamily="2" charset="77"/>
                        </a:rPr>
                        <a:t>Test set: 0.1531</a:t>
                      </a:r>
                      <a:endParaRPr lang="en-GB" sz="1600" b="0" i="0" dirty="0">
                        <a:solidFill>
                          <a:schemeClr val="accent6"/>
                        </a:solidFill>
                        <a:latin typeface="Barlow" pitchFamily="2" charset="7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3373188"/>
                  </a:ext>
                </a:extLst>
              </a:tr>
              <a:tr h="722868">
                <a:tc>
                  <a:txBody>
                    <a:bodyPr/>
                    <a:lstStyle/>
                    <a:p>
                      <a:pPr algn="r"/>
                      <a:r>
                        <a:rPr lang="en-GB" b="1" dirty="0">
                          <a:solidFill>
                            <a:schemeClr val="accent2"/>
                          </a:solidFill>
                          <a:latin typeface="Barlow" pitchFamily="2" charset="77"/>
                        </a:rPr>
                        <a:t>Neural Network</a:t>
                      </a:r>
                      <a:endParaRPr lang="en-GB" b="1" i="0" dirty="0">
                        <a:solidFill>
                          <a:schemeClr val="accent2"/>
                        </a:solidFill>
                        <a:latin typeface="Barlow" pitchFamily="2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solidFill>
                            <a:schemeClr val="accent6"/>
                          </a:solidFill>
                          <a:latin typeface="Barlow" pitchFamily="2" charset="77"/>
                        </a:rPr>
                        <a:t>Training set: 0.6962</a:t>
                      </a:r>
                    </a:p>
                    <a:p>
                      <a:pPr algn="ctr"/>
                      <a:r>
                        <a:rPr lang="en-GB" sz="1600" dirty="0">
                          <a:solidFill>
                            <a:schemeClr val="accent6"/>
                          </a:solidFill>
                          <a:latin typeface="Barlow" pitchFamily="2" charset="77"/>
                        </a:rPr>
                        <a:t>Test set: -0.0167</a:t>
                      </a:r>
                      <a:endParaRPr lang="en-GB" sz="1600" b="0" i="0" dirty="0">
                        <a:solidFill>
                          <a:schemeClr val="accent6"/>
                        </a:solidFill>
                        <a:latin typeface="Barlow" pitchFamily="2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solidFill>
                            <a:schemeClr val="accent6"/>
                          </a:solidFill>
                          <a:latin typeface="Barlow" pitchFamily="2" charset="77"/>
                        </a:rPr>
                        <a:t>Training set: 0.7426</a:t>
                      </a:r>
                    </a:p>
                    <a:p>
                      <a:pPr algn="ctr"/>
                      <a:r>
                        <a:rPr lang="en-GB" sz="1600" dirty="0">
                          <a:solidFill>
                            <a:schemeClr val="accent6"/>
                          </a:solidFill>
                          <a:latin typeface="Barlow" pitchFamily="2" charset="77"/>
                        </a:rPr>
                        <a:t>Test set: -0.0276</a:t>
                      </a:r>
                      <a:endParaRPr lang="en-GB" sz="1600" b="0" i="0" dirty="0">
                        <a:solidFill>
                          <a:schemeClr val="accent6"/>
                        </a:solidFill>
                        <a:latin typeface="Barlow" pitchFamily="2" charset="7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80013256"/>
                  </a:ext>
                </a:extLst>
              </a:tr>
            </a:tbl>
          </a:graphicData>
        </a:graphic>
      </p:graphicFrame>
      <p:sp>
        <p:nvSpPr>
          <p:cNvPr id="7" name="Title 6">
            <a:extLst>
              <a:ext uri="{FF2B5EF4-FFF2-40B4-BE49-F238E27FC236}">
                <a16:creationId xmlns:a16="http://schemas.microsoft.com/office/drawing/2014/main" id="{9703947A-ED50-E847-A549-710DB17C05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Models failed to effectively predict player XG and XGI</a:t>
            </a:r>
          </a:p>
        </p:txBody>
      </p:sp>
    </p:spTree>
    <p:extLst>
      <p:ext uri="{BB962C8B-B14F-4D97-AF65-F5344CB8AC3E}">
        <p14:creationId xmlns:p14="http://schemas.microsoft.com/office/powerpoint/2010/main" val="208446540"/>
      </p:ext>
    </p:extLst>
  </p:cSld>
  <p:clrMapOvr>
    <a:masterClrMapping/>
  </p:clrMapOvr>
  <p:transition>
    <p:cover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43DF122-A809-2241-89C6-5291F867E7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77" t="14552" r="4136" b="13653"/>
          <a:stretch/>
        </p:blipFill>
        <p:spPr>
          <a:xfrm rot="5400000">
            <a:off x="6776545" y="1442546"/>
            <a:ext cx="6858000" cy="3972910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1E5C011F-BDA1-BE47-B6D9-842C8ED686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1" dirty="0">
                <a:solidFill>
                  <a:schemeClr val="accent1"/>
                </a:solidFill>
                <a:latin typeface="Barlow ExtraLight" pitchFamily="2" charset="77"/>
              </a:rPr>
              <a:t>Executive summary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4D33359-0CB1-3144-949B-130FBEA99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172A1-F9DC-4C46-BE7C-DD506D7316EF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3013C79-AB8E-B345-94A1-1B27155F2E16}"/>
              </a:ext>
            </a:extLst>
          </p:cNvPr>
          <p:cNvSpPr/>
          <p:nvPr/>
        </p:nvSpPr>
        <p:spPr>
          <a:xfrm>
            <a:off x="6631618" y="0"/>
            <a:ext cx="4850847" cy="6858000"/>
          </a:xfrm>
          <a:prstGeom prst="rect">
            <a:avLst/>
          </a:prstGeom>
          <a:gradFill>
            <a:gsLst>
              <a:gs pos="38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D46ACE4-366F-454B-95DF-36A5D47A47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15086" y="1039660"/>
            <a:ext cx="5171640" cy="5538693"/>
          </a:xfrm>
        </p:spPr>
        <p:txBody>
          <a:bodyPr>
            <a:normAutofit/>
          </a:bodyPr>
          <a:lstStyle/>
          <a:p>
            <a:r>
              <a:rPr lang="en-US" dirty="0"/>
              <a:t>An introduction to FPL</a:t>
            </a:r>
            <a:endParaRPr lang="en-US" dirty="0">
              <a:solidFill>
                <a:schemeClr val="accent6"/>
              </a:solidFill>
            </a:endParaRPr>
          </a:p>
          <a:p>
            <a:r>
              <a:rPr lang="en-US" dirty="0">
                <a:solidFill>
                  <a:schemeClr val="accent6"/>
                </a:solidFill>
              </a:rPr>
              <a:t>CB91’s findings:</a:t>
            </a:r>
          </a:p>
          <a:p>
            <a:pPr lvl="1">
              <a:buFont typeface="System Font Regular"/>
              <a:buChar char="-"/>
            </a:pPr>
            <a:r>
              <a:rPr lang="en-GB" dirty="0">
                <a:solidFill>
                  <a:schemeClr val="accent1"/>
                </a:solidFill>
              </a:rPr>
              <a:t>Customer quality by region</a:t>
            </a:r>
          </a:p>
          <a:p>
            <a:pPr lvl="1">
              <a:buFont typeface="System Font Regular"/>
              <a:buChar char="-"/>
            </a:pPr>
            <a:r>
              <a:rPr lang="en-US" dirty="0">
                <a:solidFill>
                  <a:schemeClr val="accent1"/>
                </a:solidFill>
              </a:rPr>
              <a:t>Effects of discounting</a:t>
            </a:r>
          </a:p>
          <a:p>
            <a:pPr lvl="1">
              <a:buFont typeface="System Font Regular"/>
              <a:buChar char="-"/>
            </a:pPr>
            <a:r>
              <a:rPr lang="en-GB" dirty="0">
                <a:solidFill>
                  <a:schemeClr val="accent1"/>
                </a:solidFill>
              </a:rPr>
              <a:t>Increasing order frequency</a:t>
            </a:r>
          </a:p>
          <a:p>
            <a:pPr lvl="1">
              <a:buFont typeface="System Font Regular"/>
              <a:buChar char="-"/>
            </a:pPr>
            <a:r>
              <a:rPr lang="en-US" dirty="0">
                <a:solidFill>
                  <a:schemeClr val="accent1"/>
                </a:solidFill>
              </a:rPr>
              <a:t>Cost of shipping firms</a:t>
            </a:r>
          </a:p>
          <a:p>
            <a:r>
              <a:rPr lang="en-US" dirty="0">
                <a:solidFill>
                  <a:schemeClr val="accent6"/>
                </a:solidFill>
              </a:rPr>
              <a:t>Possible next steps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000" b="1" i="1" dirty="0">
                <a:solidFill>
                  <a:schemeClr val="accent2"/>
                </a:solidFill>
              </a:rPr>
              <a:t>Appendix contains additional analysis</a:t>
            </a:r>
          </a:p>
        </p:txBody>
      </p:sp>
    </p:spTree>
    <p:extLst>
      <p:ext uri="{BB962C8B-B14F-4D97-AF65-F5344CB8AC3E}">
        <p14:creationId xmlns:p14="http://schemas.microsoft.com/office/powerpoint/2010/main" val="1984682563"/>
      </p:ext>
    </p:extLst>
  </p:cSld>
  <p:clrMapOvr>
    <a:masterClrMapping/>
  </p:clrMapOvr>
  <p:transition>
    <p:cover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8174E4B-BAC6-D043-9403-5F56AA604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introduction to Fantasy Premier League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C675E08-C6DF-8944-A882-D360400EE4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15086" y="1011903"/>
            <a:ext cx="4585714" cy="5379319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  <a:spcAft>
                <a:spcPts val="0"/>
              </a:spcAft>
            </a:pPr>
            <a:r>
              <a:rPr lang="en-GB" sz="2400" dirty="0"/>
              <a:t>Given a virtual budget of £100m, each ‘manager’ has to assemble a team of players, who score FPL points based on their performance in real life games</a:t>
            </a:r>
          </a:p>
          <a:p>
            <a:pPr>
              <a:spcBef>
                <a:spcPts val="1800"/>
              </a:spcBef>
              <a:spcAft>
                <a:spcPts val="0"/>
              </a:spcAft>
            </a:pPr>
            <a:r>
              <a:rPr lang="en-GB" sz="2400" dirty="0"/>
              <a:t>Famous players who scored highly in previous seasons are more expensive</a:t>
            </a:r>
          </a:p>
          <a:p>
            <a:pPr>
              <a:spcBef>
                <a:spcPts val="1800"/>
              </a:spcBef>
              <a:spcAft>
                <a:spcPts val="0"/>
              </a:spcAft>
            </a:pPr>
            <a:r>
              <a:rPr lang="en-GB" sz="2400" dirty="0"/>
              <a:t>Therefore, good FPL managers are those able to spot cheap, unknown players with the potential to score big</a:t>
            </a:r>
            <a:endParaRPr lang="en-US" sz="2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22BC18-D6AB-0E44-B3AA-26F5D2F1E5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172A1-F9DC-4C46-BE7C-DD506D7316EF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F37B58B-094A-AA45-92AB-6AC8F57BA5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942" b="22839"/>
          <a:stretch/>
        </p:blipFill>
        <p:spPr>
          <a:xfrm>
            <a:off x="7172174" y="1011903"/>
            <a:ext cx="3917472" cy="520291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12" name="Rectangular Callout 11">
            <a:extLst>
              <a:ext uri="{FF2B5EF4-FFF2-40B4-BE49-F238E27FC236}">
                <a16:creationId xmlns:a16="http://schemas.microsoft.com/office/drawing/2014/main" id="{DE343F32-F6CA-1648-8AE8-618C4D4B7CE4}"/>
              </a:ext>
            </a:extLst>
          </p:cNvPr>
          <p:cNvSpPr/>
          <p:nvPr/>
        </p:nvSpPr>
        <p:spPr>
          <a:xfrm>
            <a:off x="6811618" y="2226364"/>
            <a:ext cx="1302247" cy="993913"/>
          </a:xfrm>
          <a:prstGeom prst="wedgeRectCallout">
            <a:avLst>
              <a:gd name="adj1" fmla="val 40613"/>
              <a:gd name="adj2" fmla="val 66748"/>
            </a:avLst>
          </a:prstGeom>
          <a:solidFill>
            <a:schemeClr val="bg1"/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0" rIns="72000" bIns="0" rtlCol="0" anchor="ctr">
            <a:noAutofit/>
          </a:bodyPr>
          <a:lstStyle/>
          <a:p>
            <a:pPr algn="ctr"/>
            <a:r>
              <a:rPr lang="en-GB" sz="1200" dirty="0">
                <a:solidFill>
                  <a:schemeClr val="accent1"/>
                </a:solidFill>
                <a:latin typeface="Barlow" pitchFamily="2" charset="77"/>
              </a:rPr>
              <a:t>Defenders score points for keeping ‘clean sheets’</a:t>
            </a:r>
          </a:p>
        </p:txBody>
      </p:sp>
      <p:sp>
        <p:nvSpPr>
          <p:cNvPr id="13" name="Rectangular Callout 12">
            <a:extLst>
              <a:ext uri="{FF2B5EF4-FFF2-40B4-BE49-F238E27FC236}">
                <a16:creationId xmlns:a16="http://schemas.microsoft.com/office/drawing/2014/main" id="{CAA989C4-FE58-ED49-8B0F-D09CE2016684}"/>
              </a:ext>
            </a:extLst>
          </p:cNvPr>
          <p:cNvSpPr/>
          <p:nvPr/>
        </p:nvSpPr>
        <p:spPr>
          <a:xfrm>
            <a:off x="10535803" y="5223315"/>
            <a:ext cx="1405677" cy="1195664"/>
          </a:xfrm>
          <a:prstGeom prst="wedgeRectCallout">
            <a:avLst>
              <a:gd name="adj1" fmla="val -76431"/>
              <a:gd name="adj2" fmla="val -34385"/>
            </a:avLst>
          </a:prstGeom>
          <a:solidFill>
            <a:schemeClr val="bg1"/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0" rIns="72000" bIns="0" rtlCol="0" anchor="ctr">
            <a:noAutofit/>
          </a:bodyPr>
          <a:lstStyle/>
          <a:p>
            <a:pPr algn="ctr"/>
            <a:r>
              <a:rPr lang="en-GB" sz="1200" dirty="0">
                <a:solidFill>
                  <a:schemeClr val="accent1"/>
                </a:solidFill>
                <a:latin typeface="Barlow" pitchFamily="2" charset="77"/>
              </a:rPr>
              <a:t>Managers select a ‘captain’ each week. This player’s points are doubled</a:t>
            </a:r>
          </a:p>
        </p:txBody>
      </p:sp>
      <p:sp>
        <p:nvSpPr>
          <p:cNvPr id="14" name="Rectangular Callout 13">
            <a:extLst>
              <a:ext uri="{FF2B5EF4-FFF2-40B4-BE49-F238E27FC236}">
                <a16:creationId xmlns:a16="http://schemas.microsoft.com/office/drawing/2014/main" id="{062E337A-C2FF-2B49-A2D9-92CC67E17D93}"/>
              </a:ext>
            </a:extLst>
          </p:cNvPr>
          <p:cNvSpPr/>
          <p:nvPr/>
        </p:nvSpPr>
        <p:spPr>
          <a:xfrm>
            <a:off x="9685874" y="2171777"/>
            <a:ext cx="2030319" cy="630555"/>
          </a:xfrm>
          <a:prstGeom prst="wedgeRectCallout">
            <a:avLst>
              <a:gd name="adj1" fmla="val -62910"/>
              <a:gd name="adj2" fmla="val 16665"/>
            </a:avLst>
          </a:prstGeom>
          <a:solidFill>
            <a:schemeClr val="bg1"/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0" rIns="72000" bIns="0" rtlCol="0" anchor="ctr">
            <a:noAutofit/>
          </a:bodyPr>
          <a:lstStyle/>
          <a:p>
            <a:pPr algn="ctr"/>
            <a:r>
              <a:rPr lang="en-GB" sz="1200" dirty="0">
                <a:solidFill>
                  <a:schemeClr val="accent1"/>
                </a:solidFill>
                <a:latin typeface="Barlow" pitchFamily="2" charset="77"/>
              </a:rPr>
              <a:t>Goalkeepers score points for making saves</a:t>
            </a:r>
          </a:p>
        </p:txBody>
      </p:sp>
      <p:sp>
        <p:nvSpPr>
          <p:cNvPr id="15" name="Rectangular Callout 14">
            <a:extLst>
              <a:ext uri="{FF2B5EF4-FFF2-40B4-BE49-F238E27FC236}">
                <a16:creationId xmlns:a16="http://schemas.microsoft.com/office/drawing/2014/main" id="{E51F9FA8-8F03-CB40-A061-ECF594089CDC}"/>
              </a:ext>
            </a:extLst>
          </p:cNvPr>
          <p:cNvSpPr/>
          <p:nvPr/>
        </p:nvSpPr>
        <p:spPr>
          <a:xfrm>
            <a:off x="6400800" y="5223315"/>
            <a:ext cx="1420651" cy="1195664"/>
          </a:xfrm>
          <a:prstGeom prst="wedgeRectCallout">
            <a:avLst>
              <a:gd name="adj1" fmla="val 64576"/>
              <a:gd name="adj2" fmla="val -34335"/>
            </a:avLst>
          </a:prstGeom>
          <a:solidFill>
            <a:schemeClr val="bg1"/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0" rIns="72000" bIns="0" rtlCol="0" anchor="ctr">
            <a:noAutofit/>
          </a:bodyPr>
          <a:lstStyle/>
          <a:p>
            <a:pPr algn="ctr"/>
            <a:r>
              <a:rPr lang="en-GB" sz="1200" dirty="0">
                <a:solidFill>
                  <a:schemeClr val="accent1"/>
                </a:solidFill>
                <a:latin typeface="Barlow" pitchFamily="2" charset="77"/>
              </a:rPr>
              <a:t>Midfielders and strikers score points for scoring and ‘assisting’ goals</a:t>
            </a:r>
          </a:p>
        </p:txBody>
      </p:sp>
    </p:spTree>
    <p:extLst>
      <p:ext uri="{BB962C8B-B14F-4D97-AF65-F5344CB8AC3E}">
        <p14:creationId xmlns:p14="http://schemas.microsoft.com/office/powerpoint/2010/main" val="614069744"/>
      </p:ext>
    </p:extLst>
  </p:cSld>
  <p:clrMapOvr>
    <a:masterClrMapping/>
  </p:clrMapOvr>
  <p:transition>
    <p:cover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 40">
            <a:extLst>
              <a:ext uri="{FF2B5EF4-FFF2-40B4-BE49-F238E27FC236}">
                <a16:creationId xmlns:a16="http://schemas.microsoft.com/office/drawing/2014/main" id="{39F0A5F8-4C10-6C41-98F2-E802E7F7D1A6}"/>
              </a:ext>
            </a:extLst>
          </p:cNvPr>
          <p:cNvGrpSpPr/>
          <p:nvPr/>
        </p:nvGrpSpPr>
        <p:grpSpPr>
          <a:xfrm>
            <a:off x="6818486" y="1011903"/>
            <a:ext cx="5194838" cy="5379319"/>
            <a:chOff x="6818486" y="1260415"/>
            <a:chExt cx="5003400" cy="5130807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81EBBF33-87D8-A340-8F36-08BAA47C22BD}"/>
                </a:ext>
              </a:extLst>
            </p:cNvPr>
            <p:cNvSpPr/>
            <p:nvPr/>
          </p:nvSpPr>
          <p:spPr>
            <a:xfrm>
              <a:off x="6818486" y="1759527"/>
              <a:ext cx="5003400" cy="463169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75367FE9-3F3C-9B4C-AFC4-7742AFB6CAC8}"/>
                </a:ext>
              </a:extLst>
            </p:cNvPr>
            <p:cNvSpPr/>
            <p:nvPr/>
          </p:nvSpPr>
          <p:spPr>
            <a:xfrm>
              <a:off x="6818486" y="1260415"/>
              <a:ext cx="5003400" cy="499112"/>
            </a:xfrm>
            <a:prstGeom prst="rect">
              <a:avLst/>
            </a:prstGeom>
            <a:solidFill>
              <a:schemeClr val="accent1"/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i="1" dirty="0">
                  <a:latin typeface="Barlow Light" pitchFamily="2" charset="77"/>
                </a:rPr>
                <a:t>Data Sources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287C8E1-9A58-2444-A5A3-DF4E7B51FE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can data science do for FPL?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95A099-8B0D-7848-8CFA-252CC5F45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172A1-F9DC-4C46-BE7C-DD506D7316EF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A0E5AD7F-CBB6-0145-8425-A2AAD28C3B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15086" y="1011903"/>
            <a:ext cx="4585714" cy="5379319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  <a:spcAft>
                <a:spcPts val="0"/>
              </a:spcAft>
            </a:pPr>
            <a:r>
              <a:rPr lang="en-GB" sz="2400" dirty="0"/>
              <a:t>Every football match generates a lot of data – both in terms of player performance and FPL manager decisions</a:t>
            </a:r>
          </a:p>
          <a:p>
            <a:pPr>
              <a:spcBef>
                <a:spcPts val="1800"/>
              </a:spcBef>
              <a:spcAft>
                <a:spcPts val="0"/>
              </a:spcAft>
            </a:pPr>
            <a:r>
              <a:rPr lang="en-GB" sz="2400" dirty="0"/>
              <a:t>Managers can swap one player from their team every week to bring in a replacement (who may be in better form, or have  an easier run of fixtures)</a:t>
            </a:r>
          </a:p>
          <a:p>
            <a:pPr>
              <a:spcBef>
                <a:spcPts val="1800"/>
              </a:spcBef>
              <a:spcAft>
                <a:spcPts val="0"/>
              </a:spcAft>
            </a:pPr>
            <a:r>
              <a:rPr lang="en-GB" sz="2400" dirty="0"/>
              <a:t>The aim is to create a suite of tools that help managers make better picks throughout the season, based on the data</a:t>
            </a:r>
          </a:p>
          <a:p>
            <a:pPr>
              <a:spcBef>
                <a:spcPts val="1800"/>
              </a:spcBef>
              <a:spcAft>
                <a:spcPts val="0"/>
              </a:spcAft>
            </a:pPr>
            <a:endParaRPr lang="en-US" sz="240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23A0F69-9B55-8443-A1A5-C1758AA4E174}"/>
              </a:ext>
            </a:extLst>
          </p:cNvPr>
          <p:cNvGrpSpPr/>
          <p:nvPr/>
        </p:nvGrpSpPr>
        <p:grpSpPr>
          <a:xfrm>
            <a:off x="7095627" y="1779616"/>
            <a:ext cx="2016050" cy="2045120"/>
            <a:chOff x="2793261" y="1601829"/>
            <a:chExt cx="4009321" cy="4067131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1F930D8D-674E-654D-BC5B-2D9DB5EC9F64}"/>
                </a:ext>
              </a:extLst>
            </p:cNvPr>
            <p:cNvGrpSpPr/>
            <p:nvPr/>
          </p:nvGrpSpPr>
          <p:grpSpPr>
            <a:xfrm>
              <a:off x="2793261" y="1601829"/>
              <a:ext cx="4009321" cy="1969796"/>
              <a:chOff x="2793261" y="1601828"/>
              <a:chExt cx="8668044" cy="4258645"/>
            </a:xfrm>
          </p:grpSpPr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7A72219D-989A-3441-A870-AC13F51F5632}"/>
                  </a:ext>
                </a:extLst>
              </p:cNvPr>
              <p:cNvGrpSpPr/>
              <p:nvPr/>
            </p:nvGrpSpPr>
            <p:grpSpPr>
              <a:xfrm>
                <a:off x="2793261" y="1601828"/>
                <a:ext cx="2638884" cy="4258645"/>
                <a:chOff x="5599040" y="1033791"/>
                <a:chExt cx="3589155" cy="5792198"/>
              </a:xfrm>
            </p:grpSpPr>
            <p:pic>
              <p:nvPicPr>
                <p:cNvPr id="35" name="Picture 34">
                  <a:extLst>
                    <a:ext uri="{FF2B5EF4-FFF2-40B4-BE49-F238E27FC236}">
                      <a16:creationId xmlns:a16="http://schemas.microsoft.com/office/drawing/2014/main" id="{21710583-0B8C-054E-B2F7-CA77C6E3086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5599040" y="1033791"/>
                  <a:ext cx="1681147" cy="5220000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pic>
              <p:nvPicPr>
                <p:cNvPr id="36" name="Picture 35">
                  <a:extLst>
                    <a:ext uri="{FF2B5EF4-FFF2-40B4-BE49-F238E27FC236}">
                      <a16:creationId xmlns:a16="http://schemas.microsoft.com/office/drawing/2014/main" id="{CBDA0BFF-B84D-7E45-9D0F-C719F0FBEC1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314208" y="1224524"/>
                  <a:ext cx="1571287" cy="5220000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pic>
              <p:nvPicPr>
                <p:cNvPr id="37" name="Picture 36">
                  <a:extLst>
                    <a:ext uri="{FF2B5EF4-FFF2-40B4-BE49-F238E27FC236}">
                      <a16:creationId xmlns:a16="http://schemas.microsoft.com/office/drawing/2014/main" id="{778DA5E1-4892-EE49-AFF7-CFEF65CB62B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002645" y="1415257"/>
                  <a:ext cx="1542783" cy="5220000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pic>
              <p:nvPicPr>
                <p:cNvPr id="38" name="Picture 37">
                  <a:extLst>
                    <a:ext uri="{FF2B5EF4-FFF2-40B4-BE49-F238E27FC236}">
                      <a16:creationId xmlns:a16="http://schemas.microsoft.com/office/drawing/2014/main" id="{8B5B2A26-192C-674B-BDA5-0B43F046C5C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662577" y="1605989"/>
                  <a:ext cx="1525618" cy="5220000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</p:grp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57306878-3230-8F40-9532-DE9D6730BE20}"/>
                  </a:ext>
                </a:extLst>
              </p:cNvPr>
              <p:cNvGrpSpPr/>
              <p:nvPr/>
            </p:nvGrpSpPr>
            <p:grpSpPr>
              <a:xfrm>
                <a:off x="8822421" y="1601828"/>
                <a:ext cx="2638884" cy="4258645"/>
                <a:chOff x="5599040" y="1033791"/>
                <a:chExt cx="3589155" cy="5792198"/>
              </a:xfrm>
            </p:grpSpPr>
            <p:pic>
              <p:nvPicPr>
                <p:cNvPr id="31" name="Picture 30">
                  <a:extLst>
                    <a:ext uri="{FF2B5EF4-FFF2-40B4-BE49-F238E27FC236}">
                      <a16:creationId xmlns:a16="http://schemas.microsoft.com/office/drawing/2014/main" id="{43392E64-3EB5-0949-8F29-D242FA7F439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5599040" y="1033791"/>
                  <a:ext cx="1681147" cy="5220000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pic>
              <p:nvPicPr>
                <p:cNvPr id="32" name="Picture 31">
                  <a:extLst>
                    <a:ext uri="{FF2B5EF4-FFF2-40B4-BE49-F238E27FC236}">
                      <a16:creationId xmlns:a16="http://schemas.microsoft.com/office/drawing/2014/main" id="{138C7894-6EEE-C645-A3A7-B138F919E3F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314208" y="1224524"/>
                  <a:ext cx="1571287" cy="5220000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pic>
              <p:nvPicPr>
                <p:cNvPr id="33" name="Picture 32">
                  <a:extLst>
                    <a:ext uri="{FF2B5EF4-FFF2-40B4-BE49-F238E27FC236}">
                      <a16:creationId xmlns:a16="http://schemas.microsoft.com/office/drawing/2014/main" id="{CA5CB9CB-56BC-B040-BD68-49355D8826B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002645" y="1415257"/>
                  <a:ext cx="1542783" cy="5220000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pic>
              <p:nvPicPr>
                <p:cNvPr id="34" name="Picture 33">
                  <a:extLst>
                    <a:ext uri="{FF2B5EF4-FFF2-40B4-BE49-F238E27FC236}">
                      <a16:creationId xmlns:a16="http://schemas.microsoft.com/office/drawing/2014/main" id="{334D4579-9916-4A41-A404-1927C777F2D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662577" y="1605989"/>
                  <a:ext cx="1525618" cy="5220000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</p:grpSp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0C1C9B7A-6B35-5143-8641-23D8749E6719}"/>
                  </a:ext>
                </a:extLst>
              </p:cNvPr>
              <p:cNvGrpSpPr/>
              <p:nvPr/>
            </p:nvGrpSpPr>
            <p:grpSpPr>
              <a:xfrm>
                <a:off x="5807841" y="1601828"/>
                <a:ext cx="2638884" cy="4258645"/>
                <a:chOff x="5599040" y="1033791"/>
                <a:chExt cx="3589155" cy="5792198"/>
              </a:xfrm>
            </p:grpSpPr>
            <p:pic>
              <p:nvPicPr>
                <p:cNvPr id="27" name="Picture 26">
                  <a:extLst>
                    <a:ext uri="{FF2B5EF4-FFF2-40B4-BE49-F238E27FC236}">
                      <a16:creationId xmlns:a16="http://schemas.microsoft.com/office/drawing/2014/main" id="{30AB0B02-DA8C-2F49-8DC8-CA6AA4476C3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5599040" y="1033791"/>
                  <a:ext cx="1681147" cy="5220000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pic>
              <p:nvPicPr>
                <p:cNvPr id="28" name="Picture 27">
                  <a:extLst>
                    <a:ext uri="{FF2B5EF4-FFF2-40B4-BE49-F238E27FC236}">
                      <a16:creationId xmlns:a16="http://schemas.microsoft.com/office/drawing/2014/main" id="{7348E4BE-6F40-3440-B5B0-5FD1954FAE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314208" y="1224524"/>
                  <a:ext cx="1571287" cy="5220000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pic>
              <p:nvPicPr>
                <p:cNvPr id="29" name="Picture 28">
                  <a:extLst>
                    <a:ext uri="{FF2B5EF4-FFF2-40B4-BE49-F238E27FC236}">
                      <a16:creationId xmlns:a16="http://schemas.microsoft.com/office/drawing/2014/main" id="{6D665F7C-60F9-6547-9BCF-5B099F79C30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002645" y="1415257"/>
                  <a:ext cx="1542783" cy="5220000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pic>
              <p:nvPicPr>
                <p:cNvPr id="30" name="Picture 29">
                  <a:extLst>
                    <a:ext uri="{FF2B5EF4-FFF2-40B4-BE49-F238E27FC236}">
                      <a16:creationId xmlns:a16="http://schemas.microsoft.com/office/drawing/2014/main" id="{5CDF9DA5-1DC7-1D40-ABB8-1DB4BCA4F51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662577" y="1605989"/>
                  <a:ext cx="1525618" cy="5220000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</p:grp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D2BB3F6-93DF-E74B-BC4E-1C6A4B39BBC8}"/>
                </a:ext>
              </a:extLst>
            </p:cNvPr>
            <p:cNvGrpSpPr/>
            <p:nvPr/>
          </p:nvGrpSpPr>
          <p:grpSpPr>
            <a:xfrm>
              <a:off x="2793261" y="3699164"/>
              <a:ext cx="4009321" cy="1969796"/>
              <a:chOff x="2793261" y="1601828"/>
              <a:chExt cx="8668044" cy="4258645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426FA02C-A134-B448-8DED-1CC460BEF4D7}"/>
                  </a:ext>
                </a:extLst>
              </p:cNvPr>
              <p:cNvGrpSpPr/>
              <p:nvPr/>
            </p:nvGrpSpPr>
            <p:grpSpPr>
              <a:xfrm>
                <a:off x="2793261" y="1601828"/>
                <a:ext cx="2638884" cy="4258645"/>
                <a:chOff x="5599040" y="1033791"/>
                <a:chExt cx="3589155" cy="5792198"/>
              </a:xfrm>
            </p:grpSpPr>
            <p:pic>
              <p:nvPicPr>
                <p:cNvPr id="20" name="Picture 19">
                  <a:extLst>
                    <a:ext uri="{FF2B5EF4-FFF2-40B4-BE49-F238E27FC236}">
                      <a16:creationId xmlns:a16="http://schemas.microsoft.com/office/drawing/2014/main" id="{1722B166-66B2-4544-BB1F-8EA8FC63827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5599040" y="1033791"/>
                  <a:ext cx="1681147" cy="5220000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pic>
              <p:nvPicPr>
                <p:cNvPr id="21" name="Picture 20">
                  <a:extLst>
                    <a:ext uri="{FF2B5EF4-FFF2-40B4-BE49-F238E27FC236}">
                      <a16:creationId xmlns:a16="http://schemas.microsoft.com/office/drawing/2014/main" id="{3A948F8E-0A16-E548-AC01-157652329A3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314208" y="1224524"/>
                  <a:ext cx="1571287" cy="5220000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pic>
              <p:nvPicPr>
                <p:cNvPr id="22" name="Picture 21">
                  <a:extLst>
                    <a:ext uri="{FF2B5EF4-FFF2-40B4-BE49-F238E27FC236}">
                      <a16:creationId xmlns:a16="http://schemas.microsoft.com/office/drawing/2014/main" id="{81ECF2C4-4D4D-7C45-84B5-7086066780F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002645" y="1415257"/>
                  <a:ext cx="1542783" cy="5220000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pic>
              <p:nvPicPr>
                <p:cNvPr id="23" name="Picture 22">
                  <a:extLst>
                    <a:ext uri="{FF2B5EF4-FFF2-40B4-BE49-F238E27FC236}">
                      <a16:creationId xmlns:a16="http://schemas.microsoft.com/office/drawing/2014/main" id="{D8226B89-ABE6-0D4F-A7D7-C87CF4EEE23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662577" y="1605989"/>
                  <a:ext cx="1525618" cy="5220000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</p:grp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E00F6157-5431-E942-8D9B-C91BEE4D2F86}"/>
                  </a:ext>
                </a:extLst>
              </p:cNvPr>
              <p:cNvGrpSpPr/>
              <p:nvPr/>
            </p:nvGrpSpPr>
            <p:grpSpPr>
              <a:xfrm>
                <a:off x="8822421" y="1601828"/>
                <a:ext cx="2638884" cy="4258645"/>
                <a:chOff x="5599040" y="1033791"/>
                <a:chExt cx="3589155" cy="5792198"/>
              </a:xfrm>
            </p:grpSpPr>
            <p:pic>
              <p:nvPicPr>
                <p:cNvPr id="16" name="Picture 15">
                  <a:extLst>
                    <a:ext uri="{FF2B5EF4-FFF2-40B4-BE49-F238E27FC236}">
                      <a16:creationId xmlns:a16="http://schemas.microsoft.com/office/drawing/2014/main" id="{712E9DD8-8C84-4C4F-A9D2-14779022AF6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5599040" y="1033791"/>
                  <a:ext cx="1681147" cy="5220000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pic>
              <p:nvPicPr>
                <p:cNvPr id="17" name="Picture 16">
                  <a:extLst>
                    <a:ext uri="{FF2B5EF4-FFF2-40B4-BE49-F238E27FC236}">
                      <a16:creationId xmlns:a16="http://schemas.microsoft.com/office/drawing/2014/main" id="{89B55540-6082-4349-9097-830FCA2F444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314208" y="1224524"/>
                  <a:ext cx="1571287" cy="5220000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pic>
              <p:nvPicPr>
                <p:cNvPr id="18" name="Picture 17">
                  <a:extLst>
                    <a:ext uri="{FF2B5EF4-FFF2-40B4-BE49-F238E27FC236}">
                      <a16:creationId xmlns:a16="http://schemas.microsoft.com/office/drawing/2014/main" id="{84BC4F6B-40D6-754B-B6E1-0CA1B4FB164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002645" y="1415257"/>
                  <a:ext cx="1542783" cy="5220000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pic>
              <p:nvPicPr>
                <p:cNvPr id="19" name="Picture 18">
                  <a:extLst>
                    <a:ext uri="{FF2B5EF4-FFF2-40B4-BE49-F238E27FC236}">
                      <a16:creationId xmlns:a16="http://schemas.microsoft.com/office/drawing/2014/main" id="{C8FF326D-9384-A84E-9ADA-8A8B3E81091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662577" y="1605989"/>
                  <a:ext cx="1525618" cy="5220000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</p:grp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2BDA8B7D-E9E8-8F49-B52D-87E07BC9885C}"/>
                  </a:ext>
                </a:extLst>
              </p:cNvPr>
              <p:cNvGrpSpPr/>
              <p:nvPr/>
            </p:nvGrpSpPr>
            <p:grpSpPr>
              <a:xfrm>
                <a:off x="5807841" y="1601828"/>
                <a:ext cx="2638884" cy="4258645"/>
                <a:chOff x="5599040" y="1033791"/>
                <a:chExt cx="3589155" cy="5792198"/>
              </a:xfrm>
            </p:grpSpPr>
            <p:pic>
              <p:nvPicPr>
                <p:cNvPr id="12" name="Picture 11">
                  <a:extLst>
                    <a:ext uri="{FF2B5EF4-FFF2-40B4-BE49-F238E27FC236}">
                      <a16:creationId xmlns:a16="http://schemas.microsoft.com/office/drawing/2014/main" id="{656A009A-C0DA-094E-90E8-2C0F6419039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5599040" y="1033791"/>
                  <a:ext cx="1681147" cy="5220000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pic>
              <p:nvPicPr>
                <p:cNvPr id="13" name="Picture 12">
                  <a:extLst>
                    <a:ext uri="{FF2B5EF4-FFF2-40B4-BE49-F238E27FC236}">
                      <a16:creationId xmlns:a16="http://schemas.microsoft.com/office/drawing/2014/main" id="{87E0C0A4-DF42-684B-90A0-6B349583FCD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314208" y="1224524"/>
                  <a:ext cx="1571287" cy="5220000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pic>
              <p:nvPicPr>
                <p:cNvPr id="14" name="Picture 13">
                  <a:extLst>
                    <a:ext uri="{FF2B5EF4-FFF2-40B4-BE49-F238E27FC236}">
                      <a16:creationId xmlns:a16="http://schemas.microsoft.com/office/drawing/2014/main" id="{6AFA369E-BAFD-9D49-8672-AC39ABBA5FC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002645" y="1415257"/>
                  <a:ext cx="1542783" cy="5220000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pic>
              <p:nvPicPr>
                <p:cNvPr id="15" name="Picture 14">
                  <a:extLst>
                    <a:ext uri="{FF2B5EF4-FFF2-40B4-BE49-F238E27FC236}">
                      <a16:creationId xmlns:a16="http://schemas.microsoft.com/office/drawing/2014/main" id="{F5B57FC7-BEE0-4846-8584-E49CF579035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662577" y="1605989"/>
                  <a:ext cx="1525618" cy="5220000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</p:grpSp>
        </p:grpSp>
      </p:grpSp>
      <p:pic>
        <p:nvPicPr>
          <p:cNvPr id="39" name="Picture 12" descr="The Evolution Of The Premier League Logo">
            <a:extLst>
              <a:ext uri="{FF2B5EF4-FFF2-40B4-BE49-F238E27FC236}">
                <a16:creationId xmlns:a16="http://schemas.microsoft.com/office/drawing/2014/main" id="{39751382-8955-6249-A20D-52C04DF6A3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70" t="9273" r="24773" b="6384"/>
          <a:stretch/>
        </p:blipFill>
        <p:spPr bwMode="auto">
          <a:xfrm>
            <a:off x="7026475" y="4159146"/>
            <a:ext cx="2085202" cy="1964565"/>
          </a:xfrm>
          <a:prstGeom prst="rect">
            <a:avLst/>
          </a:prstGeom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Content Placeholder 1">
            <a:extLst>
              <a:ext uri="{FF2B5EF4-FFF2-40B4-BE49-F238E27FC236}">
                <a16:creationId xmlns:a16="http://schemas.microsoft.com/office/drawing/2014/main" id="{DEE170DE-43E5-854C-996E-9DFCEA2096AC}"/>
              </a:ext>
            </a:extLst>
          </p:cNvPr>
          <p:cNvSpPr txBox="1">
            <a:spLocks/>
          </p:cNvSpPr>
          <p:nvPr/>
        </p:nvSpPr>
        <p:spPr>
          <a:xfrm>
            <a:off x="9309203" y="1829896"/>
            <a:ext cx="2512683" cy="429381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800" b="0" i="0" kern="1200">
                <a:solidFill>
                  <a:schemeClr val="accent6"/>
                </a:solidFill>
                <a:latin typeface="Barlow ExtraLight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400" b="0" i="0" kern="1200">
                <a:solidFill>
                  <a:schemeClr val="accent6"/>
                </a:solidFill>
                <a:latin typeface="Barlow ExtraLight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000" b="0" i="0" kern="1200">
                <a:solidFill>
                  <a:schemeClr val="accent6"/>
                </a:solidFill>
                <a:latin typeface="Barlow ExtraLight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accent6"/>
                </a:solidFill>
                <a:latin typeface="Barlow ExtraLight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accent6"/>
                </a:solidFill>
                <a:latin typeface="Barlow ExtraLigh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800"/>
              </a:spcBef>
              <a:spcAft>
                <a:spcPts val="0"/>
              </a:spcAft>
            </a:pPr>
            <a:r>
              <a:rPr lang="en-GB" sz="1800" b="1" dirty="0">
                <a:solidFill>
                  <a:schemeClr val="accent1"/>
                </a:solidFill>
              </a:rPr>
              <a:t>Text commentary for every match scraped from the Premier League  website</a:t>
            </a:r>
          </a:p>
          <a:p>
            <a:pPr>
              <a:spcBef>
                <a:spcPts val="1800"/>
              </a:spcBef>
              <a:spcAft>
                <a:spcPts val="0"/>
              </a:spcAft>
            </a:pPr>
            <a:r>
              <a:rPr lang="en-GB" sz="1800" b="1" dirty="0">
                <a:solidFill>
                  <a:schemeClr val="accent1"/>
                </a:solidFill>
              </a:rPr>
              <a:t>‘Fantasy’ data (e.g. FPL points, player transfers, etc.)  from official API</a:t>
            </a:r>
          </a:p>
          <a:p>
            <a:pPr>
              <a:spcBef>
                <a:spcPts val="1800"/>
              </a:spcBef>
              <a:spcAft>
                <a:spcPts val="0"/>
              </a:spcAft>
            </a:pPr>
            <a:r>
              <a:rPr lang="en-GB" sz="1800" b="1" dirty="0">
                <a:solidFill>
                  <a:schemeClr val="accent1"/>
                </a:solidFill>
              </a:rPr>
              <a:t>Combined, this gives a detailed view of every shot taken in every match, and an aggregate view of the decisions of each FPL manager</a:t>
            </a:r>
          </a:p>
          <a:p>
            <a:pPr>
              <a:spcBef>
                <a:spcPts val="1800"/>
              </a:spcBef>
              <a:spcAft>
                <a:spcPts val="0"/>
              </a:spcAft>
            </a:pPr>
            <a:endParaRPr lang="en-US" sz="18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8325202"/>
      </p:ext>
    </p:extLst>
  </p:cSld>
  <p:clrMapOvr>
    <a:masterClrMapping/>
  </p:clrMapOvr>
  <p:transition>
    <p:cover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E33EE5-20F2-D94F-8269-97037DF91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Where do FPL points come from?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5B17B6-3B3B-D544-9E56-AD286AE76C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172A1-F9DC-4C46-BE7C-DD506D7316EF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8606C9F3-72F8-1C49-B466-F332CD9831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0437" y="1011902"/>
            <a:ext cx="2603511" cy="2584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16FB584F-046F-4549-B59B-4C5FA756CB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3948" y="1011903"/>
            <a:ext cx="2727943" cy="2584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1">
            <a:extLst>
              <a:ext uri="{FF2B5EF4-FFF2-40B4-BE49-F238E27FC236}">
                <a16:creationId xmlns:a16="http://schemas.microsoft.com/office/drawing/2014/main" id="{926EAF6C-1217-124B-8EE8-B9ADB8F632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15087" y="1011903"/>
            <a:ext cx="4327401" cy="5379319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  <a:spcAft>
                <a:spcPts val="0"/>
              </a:spcAft>
            </a:pPr>
            <a:r>
              <a:rPr lang="en-GB" sz="2400" dirty="0"/>
              <a:t>The share of points earned by position reflects the number of players of each position</a:t>
            </a:r>
          </a:p>
          <a:p>
            <a:pPr>
              <a:spcBef>
                <a:spcPts val="1800"/>
              </a:spcBef>
              <a:spcAft>
                <a:spcPts val="0"/>
              </a:spcAft>
            </a:pPr>
            <a:r>
              <a:rPr lang="en-GB" sz="2400" dirty="0"/>
              <a:t>More than half of FPL points are generated by ‘Minutes Played’, i.e. players simply being selected to play</a:t>
            </a:r>
          </a:p>
          <a:p>
            <a:pPr>
              <a:spcBef>
                <a:spcPts val="1800"/>
              </a:spcBef>
              <a:spcAft>
                <a:spcPts val="0"/>
              </a:spcAft>
            </a:pPr>
            <a:r>
              <a:rPr lang="en-GB" sz="2400" dirty="0"/>
              <a:t>Keeping clean sheets and scoring goals are the most common ways to generate extra points - thus FPL managers need to be mindful of both attack and defence</a:t>
            </a:r>
            <a:endParaRPr lang="en-US" sz="2400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6F4F8FE-94F1-664B-9467-5A12FD5AB942}"/>
              </a:ext>
            </a:extLst>
          </p:cNvPr>
          <p:cNvGrpSpPr/>
          <p:nvPr/>
        </p:nvGrpSpPr>
        <p:grpSpPr>
          <a:xfrm>
            <a:off x="6142488" y="3781453"/>
            <a:ext cx="5869404" cy="2794954"/>
            <a:chOff x="6142488" y="3781453"/>
            <a:chExt cx="5869404" cy="2794954"/>
          </a:xfrm>
        </p:grpSpPr>
        <p:pic>
          <p:nvPicPr>
            <p:cNvPr id="5136" name="Picture 16">
              <a:extLst>
                <a:ext uri="{FF2B5EF4-FFF2-40B4-BE49-F238E27FC236}">
                  <a16:creationId xmlns:a16="http://schemas.microsoft.com/office/drawing/2014/main" id="{3E5C86EA-A00C-B64B-92B1-BF6C80F5135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42488" y="3781453"/>
              <a:ext cx="5869404" cy="27949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Rectangular Callout 13">
              <a:extLst>
                <a:ext uri="{FF2B5EF4-FFF2-40B4-BE49-F238E27FC236}">
                  <a16:creationId xmlns:a16="http://schemas.microsoft.com/office/drawing/2014/main" id="{746D6EDB-72CE-094E-8B25-B951A3640C3A}"/>
                </a:ext>
              </a:extLst>
            </p:cNvPr>
            <p:cNvSpPr/>
            <p:nvPr/>
          </p:nvSpPr>
          <p:spPr>
            <a:xfrm>
              <a:off x="8541826" y="5102088"/>
              <a:ext cx="2311704" cy="1057504"/>
            </a:xfrm>
            <a:prstGeom prst="wedgeRectCallout">
              <a:avLst>
                <a:gd name="adj1" fmla="val -71890"/>
                <a:gd name="adj2" fmla="val 30909"/>
              </a:avLst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72000" tIns="0" rIns="72000" bIns="0" rtlCol="0" anchor="ctr">
              <a:noAutofit/>
            </a:bodyPr>
            <a:lstStyle/>
            <a:p>
              <a:pPr algn="ctr"/>
              <a:r>
                <a:rPr lang="en-GB" sz="1400" dirty="0">
                  <a:solidFill>
                    <a:schemeClr val="accent1"/>
                  </a:solidFill>
                  <a:latin typeface="Barlow" pitchFamily="2" charset="77"/>
                </a:rPr>
                <a:t>It is possible for players to lose points for things like missing penalties, or conceding a lot of goals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89055288"/>
      </p:ext>
    </p:extLst>
  </p:cSld>
  <p:clrMapOvr>
    <a:masterClrMapping/>
  </p:clrMapOvr>
  <p:transition>
    <p:cover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3CE6E6-D996-104C-8BFF-84D3E5428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Picking ‘differentials’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736C5F-6028-AB4F-90F5-11A492985B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172A1-F9DC-4C46-BE7C-DD506D7316EF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25" name="Content Placeholder 1">
            <a:extLst>
              <a:ext uri="{FF2B5EF4-FFF2-40B4-BE49-F238E27FC236}">
                <a16:creationId xmlns:a16="http://schemas.microsoft.com/office/drawing/2014/main" id="{1C2E0BDF-6BEC-DB40-8106-CA06062614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15087" y="1011903"/>
            <a:ext cx="3944771" cy="5379319"/>
          </a:xfrm>
        </p:spPr>
        <p:txBody>
          <a:bodyPr>
            <a:normAutofit fontScale="92500"/>
          </a:bodyPr>
          <a:lstStyle/>
          <a:p>
            <a:pPr>
              <a:spcBef>
                <a:spcPts val="1800"/>
              </a:spcBef>
              <a:spcAft>
                <a:spcPts val="0"/>
              </a:spcAft>
            </a:pPr>
            <a:r>
              <a:rPr lang="en-GB" sz="2400" dirty="0"/>
              <a:t>Differential players are those owned by a small number of FPL managers</a:t>
            </a:r>
          </a:p>
          <a:p>
            <a:pPr>
              <a:spcBef>
                <a:spcPts val="1800"/>
              </a:spcBef>
              <a:spcAft>
                <a:spcPts val="0"/>
              </a:spcAft>
            </a:pPr>
            <a:r>
              <a:rPr lang="en-GB" sz="2400" dirty="0"/>
              <a:t>Consistently picking ‘differentials’ is key to FPL success – if you own a high-scoring player, this isn’t overly advantageous if the same player is owned by 50% of managers</a:t>
            </a:r>
          </a:p>
          <a:p>
            <a:pPr>
              <a:spcBef>
                <a:spcPts val="1800"/>
              </a:spcBef>
              <a:spcAft>
                <a:spcPts val="0"/>
              </a:spcAft>
            </a:pPr>
            <a:r>
              <a:rPr lang="en-GB" sz="2400" dirty="0"/>
              <a:t>Data suggests that there are such ‘differential’ players in the game (though they are in the minority)</a:t>
            </a:r>
            <a:endParaRPr lang="en-US" sz="24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D871862-B9A9-5E48-8601-737DD928AB25}"/>
              </a:ext>
            </a:extLst>
          </p:cNvPr>
          <p:cNvGrpSpPr/>
          <p:nvPr/>
        </p:nvGrpSpPr>
        <p:grpSpPr>
          <a:xfrm>
            <a:off x="6126722" y="409902"/>
            <a:ext cx="5997858" cy="6144341"/>
            <a:chOff x="5891039" y="288099"/>
            <a:chExt cx="6162928" cy="6313442"/>
          </a:xfrm>
        </p:grpSpPr>
        <p:pic>
          <p:nvPicPr>
            <p:cNvPr id="7170" name="Picture 2">
              <a:extLst>
                <a:ext uri="{FF2B5EF4-FFF2-40B4-BE49-F238E27FC236}">
                  <a16:creationId xmlns:a16="http://schemas.microsoft.com/office/drawing/2014/main" id="{557FF9F3-E9B8-DB48-85A9-B02C6679030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1040" y="288099"/>
              <a:ext cx="3081463" cy="309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172" name="Picture 4">
              <a:extLst>
                <a:ext uri="{FF2B5EF4-FFF2-40B4-BE49-F238E27FC236}">
                  <a16:creationId xmlns:a16="http://schemas.microsoft.com/office/drawing/2014/main" id="{8209D2B6-9D67-8A48-8A5C-FD1ADCA19C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72503" y="288099"/>
              <a:ext cx="3081464" cy="309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174" name="Picture 6">
              <a:extLst>
                <a:ext uri="{FF2B5EF4-FFF2-40B4-BE49-F238E27FC236}">
                  <a16:creationId xmlns:a16="http://schemas.microsoft.com/office/drawing/2014/main" id="{4174ACF8-8148-6E48-B065-46D2CBBCB3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1039" y="3505541"/>
              <a:ext cx="3081464" cy="309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176" name="Picture 8">
              <a:extLst>
                <a:ext uri="{FF2B5EF4-FFF2-40B4-BE49-F238E27FC236}">
                  <a16:creationId xmlns:a16="http://schemas.microsoft.com/office/drawing/2014/main" id="{F5AFD424-6BDB-3944-9F7A-CDEC8C57F1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72503" y="3505541"/>
              <a:ext cx="3081464" cy="309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EAED25F5-8751-3347-8A91-22F31BDA5B11}"/>
              </a:ext>
            </a:extLst>
          </p:cNvPr>
          <p:cNvSpPr/>
          <p:nvPr/>
        </p:nvSpPr>
        <p:spPr>
          <a:xfrm>
            <a:off x="6505364" y="1659987"/>
            <a:ext cx="873140" cy="725932"/>
          </a:xfrm>
          <a:prstGeom prst="roundRect">
            <a:avLst>
              <a:gd name="adj" fmla="val 42211"/>
            </a:avLst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9CD3E613-1001-6E40-BF14-09D32DE86D9F}"/>
              </a:ext>
            </a:extLst>
          </p:cNvPr>
          <p:cNvSpPr/>
          <p:nvPr/>
        </p:nvSpPr>
        <p:spPr>
          <a:xfrm>
            <a:off x="9457790" y="1675713"/>
            <a:ext cx="589035" cy="694480"/>
          </a:xfrm>
          <a:prstGeom prst="roundRect">
            <a:avLst>
              <a:gd name="adj" fmla="val 42211"/>
            </a:avLst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25FA200F-F058-E34D-9519-2C2228D527F3}"/>
              </a:ext>
            </a:extLst>
          </p:cNvPr>
          <p:cNvSpPr/>
          <p:nvPr/>
        </p:nvSpPr>
        <p:spPr>
          <a:xfrm>
            <a:off x="9492515" y="4375231"/>
            <a:ext cx="704782" cy="1341008"/>
          </a:xfrm>
          <a:prstGeom prst="roundRect">
            <a:avLst>
              <a:gd name="adj" fmla="val 42211"/>
            </a:avLst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9E7D6904-9943-DD42-A367-952ECC943751}"/>
              </a:ext>
            </a:extLst>
          </p:cNvPr>
          <p:cNvSpPr/>
          <p:nvPr/>
        </p:nvSpPr>
        <p:spPr>
          <a:xfrm>
            <a:off x="6456189" y="4510069"/>
            <a:ext cx="485745" cy="810228"/>
          </a:xfrm>
          <a:prstGeom prst="roundRect">
            <a:avLst>
              <a:gd name="adj" fmla="val 42211"/>
            </a:avLst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4924622"/>
      </p:ext>
    </p:extLst>
  </p:cSld>
  <p:clrMapOvr>
    <a:masterClrMapping/>
  </p:clrMapOvr>
  <p:transition>
    <p:cover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A8D356-92D3-E54D-AD54-02DC59D004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Player importance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8F0868-379D-A74A-82D3-32EFC92A45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172A1-F9DC-4C46-BE7C-DD506D7316EF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854B65DA-5D20-4247-888F-A950B0B8A121}"/>
              </a:ext>
            </a:extLst>
          </p:cNvPr>
          <p:cNvSpPr txBox="1">
            <a:spLocks/>
          </p:cNvSpPr>
          <p:nvPr/>
        </p:nvSpPr>
        <p:spPr>
          <a:xfrm>
            <a:off x="1815089" y="1011903"/>
            <a:ext cx="3457556" cy="53793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800" b="0" i="0" kern="1200">
                <a:solidFill>
                  <a:schemeClr val="accent6"/>
                </a:solidFill>
                <a:latin typeface="Barlow ExtraLight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400" b="0" i="0" kern="1200">
                <a:solidFill>
                  <a:schemeClr val="accent6"/>
                </a:solidFill>
                <a:latin typeface="Barlow ExtraLight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000" b="0" i="0" kern="1200">
                <a:solidFill>
                  <a:schemeClr val="accent6"/>
                </a:solidFill>
                <a:latin typeface="Barlow ExtraLight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accent6"/>
                </a:solidFill>
                <a:latin typeface="Barlow ExtraLight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accent6"/>
                </a:solidFill>
                <a:latin typeface="Barlow ExtraLigh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800"/>
              </a:spcBef>
              <a:spcAft>
                <a:spcPts val="0"/>
              </a:spcAft>
            </a:pPr>
            <a:r>
              <a:rPr lang="en-GB" sz="2400" dirty="0"/>
              <a:t>Picking ‘important’ players of less well known teams could be a good way to spot differentials</a:t>
            </a:r>
          </a:p>
          <a:p>
            <a:pPr>
              <a:spcBef>
                <a:spcPts val="1800"/>
              </a:spcBef>
              <a:spcAft>
                <a:spcPts val="0"/>
              </a:spcAft>
            </a:pPr>
            <a:r>
              <a:rPr lang="en-GB" sz="2400" dirty="0"/>
              <a:t>We can start to explore which players appear to be ‘intrinsic’ to their teams’ performance</a:t>
            </a:r>
            <a:r>
              <a:rPr lang="en-US" sz="2400" dirty="0"/>
              <a:t>s</a:t>
            </a:r>
          </a:p>
          <a:p>
            <a:pPr>
              <a:spcBef>
                <a:spcPts val="1800"/>
              </a:spcBef>
              <a:spcAft>
                <a:spcPts val="0"/>
              </a:spcAft>
            </a:pPr>
            <a:r>
              <a:rPr lang="en-US" sz="2400" dirty="0"/>
              <a:t>How can we </a:t>
            </a:r>
            <a:r>
              <a:rPr lang="en-US" sz="2400" dirty="0" err="1"/>
              <a:t>analyse</a:t>
            </a:r>
            <a:r>
              <a:rPr lang="en-US" sz="2400" dirty="0"/>
              <a:t> this more rigorously?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6AAF7CF2-1893-784C-A2EE-3C7CEBB38F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6599" y="557408"/>
            <a:ext cx="5815287" cy="3114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C024B655-4A3E-6349-91F3-1749D7C33F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9115" y="3941433"/>
            <a:ext cx="6270254" cy="2522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ular Callout 11">
            <a:extLst>
              <a:ext uri="{FF2B5EF4-FFF2-40B4-BE49-F238E27FC236}">
                <a16:creationId xmlns:a16="http://schemas.microsoft.com/office/drawing/2014/main" id="{3A43091C-6F54-8C45-A77E-3657E1895CD7}"/>
              </a:ext>
            </a:extLst>
          </p:cNvPr>
          <p:cNvSpPr/>
          <p:nvPr/>
        </p:nvSpPr>
        <p:spPr>
          <a:xfrm>
            <a:off x="10402784" y="5079509"/>
            <a:ext cx="1515956" cy="1226290"/>
          </a:xfrm>
          <a:prstGeom prst="wedgeRectCallout">
            <a:avLst>
              <a:gd name="adj1" fmla="val -31893"/>
              <a:gd name="adj2" fmla="val -78727"/>
            </a:avLst>
          </a:prstGeom>
          <a:solidFill>
            <a:schemeClr val="bg1"/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0" rIns="72000" bIns="0" rtlCol="0" anchor="ctr">
            <a:noAutofit/>
          </a:bodyPr>
          <a:lstStyle/>
          <a:p>
            <a:pPr algn="ctr"/>
            <a:r>
              <a:rPr lang="en-GB" sz="1200" dirty="0">
                <a:solidFill>
                  <a:schemeClr val="accent1"/>
                </a:solidFill>
                <a:latin typeface="Barlow" pitchFamily="2" charset="77"/>
              </a:rPr>
              <a:t>Raul </a:t>
            </a:r>
            <a:r>
              <a:rPr lang="en-GB" sz="1200" dirty="0" err="1">
                <a:solidFill>
                  <a:schemeClr val="accent1"/>
                </a:solidFill>
                <a:latin typeface="Barlow" pitchFamily="2" charset="77"/>
              </a:rPr>
              <a:t>Jiminez</a:t>
            </a:r>
            <a:r>
              <a:rPr lang="en-GB" sz="1200" dirty="0">
                <a:solidFill>
                  <a:schemeClr val="accent1"/>
                </a:solidFill>
                <a:latin typeface="Barlow" pitchFamily="2" charset="77"/>
              </a:rPr>
              <a:t> of Wolves has 3 of the league’s 4 most productive partnerships.</a:t>
            </a:r>
          </a:p>
        </p:txBody>
      </p:sp>
    </p:spTree>
    <p:extLst>
      <p:ext uri="{BB962C8B-B14F-4D97-AF65-F5344CB8AC3E}">
        <p14:creationId xmlns:p14="http://schemas.microsoft.com/office/powerpoint/2010/main" val="824673759"/>
      </p:ext>
    </p:extLst>
  </p:cSld>
  <p:clrMapOvr>
    <a:masterClrMapping/>
  </p:clrMapOvr>
  <p:transition>
    <p:cover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6A8C8-92E8-B347-8C53-EC102B115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Team networks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36974C-8C85-FE4D-B884-172E7B3B6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172A1-F9DC-4C46-BE7C-DD506D7316EF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667AF76F-FADE-804F-9676-215493580505}"/>
              </a:ext>
            </a:extLst>
          </p:cNvPr>
          <p:cNvSpPr txBox="1">
            <a:spLocks/>
          </p:cNvSpPr>
          <p:nvPr/>
        </p:nvSpPr>
        <p:spPr>
          <a:xfrm>
            <a:off x="1815087" y="945470"/>
            <a:ext cx="10006799" cy="144146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800" b="0" i="0" kern="1200">
                <a:solidFill>
                  <a:schemeClr val="accent6"/>
                </a:solidFill>
                <a:latin typeface="Barlow ExtraLight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400" b="0" i="0" kern="1200">
                <a:solidFill>
                  <a:schemeClr val="accent6"/>
                </a:solidFill>
                <a:latin typeface="Barlow ExtraLight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000" b="0" i="0" kern="1200">
                <a:solidFill>
                  <a:schemeClr val="accent6"/>
                </a:solidFill>
                <a:latin typeface="Barlow ExtraLight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accent6"/>
                </a:solidFill>
                <a:latin typeface="Barlow ExtraLight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accent6"/>
                </a:solidFill>
                <a:latin typeface="Barlow ExtraLigh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800"/>
              </a:spcBef>
              <a:spcAft>
                <a:spcPts val="0"/>
              </a:spcAft>
            </a:pPr>
            <a:r>
              <a:rPr lang="en-GB" sz="2000" dirty="0"/>
              <a:t>We can think about teams like they were social networks. Then the strength of connection between two players can be given by number of times they’ve assisted each other’s shots</a:t>
            </a:r>
          </a:p>
          <a:p>
            <a:pPr>
              <a:spcBef>
                <a:spcPts val="1800"/>
              </a:spcBef>
              <a:spcAft>
                <a:spcPts val="0"/>
              </a:spcAft>
            </a:pPr>
            <a:r>
              <a:rPr lang="en-GB" sz="2000" dirty="0"/>
              <a:t>Then we can use ‘betweenness’ metrics to work out who the most ‘enmeshed’ (and thus, ‘important’) players are on a team by team basis</a:t>
            </a:r>
            <a:endParaRPr lang="en-US" sz="2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F4B5D3F-1DF6-A14E-BE45-F76B41BC3B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1958" y="2505691"/>
            <a:ext cx="4811345" cy="43164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467EBA8-B92D-8141-8C6A-60F0952F5E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6102" y="2505691"/>
            <a:ext cx="4612962" cy="4138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644285"/>
      </p:ext>
    </p:extLst>
  </p:cSld>
  <p:clrMapOvr>
    <a:masterClrMapping/>
  </p:clrMapOvr>
  <p:transition>
    <p:cover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C9666-DA21-1E46-850C-665EF54525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Shot quality and ‘expected goals’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1E4098-D9D5-4147-BA8B-4E4C5FEBF5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172A1-F9DC-4C46-BE7C-DD506D7316EF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3050FF00-1DF3-6940-8060-BE28DB59DA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15087" y="1011903"/>
            <a:ext cx="3944771" cy="5379319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  <a:spcAft>
                <a:spcPts val="0"/>
              </a:spcAft>
            </a:pPr>
            <a:r>
              <a:rPr lang="en-GB" sz="2400" dirty="0"/>
              <a:t>Can we remove some of the sport’s intrinsic ‘randomness’ to help make our analysis more reliable?</a:t>
            </a:r>
          </a:p>
          <a:p>
            <a:pPr>
              <a:spcBef>
                <a:spcPts val="1800"/>
              </a:spcBef>
              <a:spcAft>
                <a:spcPts val="0"/>
              </a:spcAft>
            </a:pPr>
            <a:r>
              <a:rPr lang="en-GB" sz="2400" dirty="0"/>
              <a:t>Having defined the different types of possible shots we can see the goal conversion rate of each</a:t>
            </a:r>
          </a:p>
          <a:p>
            <a:pPr>
              <a:spcBef>
                <a:spcPts val="1800"/>
              </a:spcBef>
              <a:spcAft>
                <a:spcPts val="0"/>
              </a:spcAft>
            </a:pPr>
            <a:r>
              <a:rPr lang="en-GB" sz="2400" dirty="0"/>
              <a:t>We can then sum the expected conversion rates for shots that a player took in a match to give a grand ‘Expected Goals’ (XG)</a:t>
            </a:r>
          </a:p>
          <a:p>
            <a:pPr>
              <a:spcBef>
                <a:spcPts val="1800"/>
              </a:spcBef>
              <a:spcAft>
                <a:spcPts val="0"/>
              </a:spcAft>
            </a:pPr>
            <a:endParaRPr lang="en-US" sz="2400" dirty="0"/>
          </a:p>
        </p:txBody>
      </p:sp>
      <p:pic>
        <p:nvPicPr>
          <p:cNvPr id="6146" name="Picture 2" descr="GoalConversion.png">
            <a:extLst>
              <a:ext uri="{FF2B5EF4-FFF2-40B4-BE49-F238E27FC236}">
                <a16:creationId xmlns:a16="http://schemas.microsoft.com/office/drawing/2014/main" id="{41FC62FA-553D-B44B-963E-A03FD3A01B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1216" y="975361"/>
            <a:ext cx="5140670" cy="223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DDC11FBA-9BA4-264B-BD6F-0371B960E73B}"/>
              </a:ext>
            </a:extLst>
          </p:cNvPr>
          <p:cNvSpPr txBox="1">
            <a:spLocks/>
          </p:cNvSpPr>
          <p:nvPr/>
        </p:nvSpPr>
        <p:spPr>
          <a:xfrm>
            <a:off x="6818486" y="1011904"/>
            <a:ext cx="2027019" cy="3048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800" b="0" i="0" kern="1200">
                <a:solidFill>
                  <a:schemeClr val="accent6"/>
                </a:solidFill>
                <a:latin typeface="Barlow ExtraLight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400" b="0" i="0" kern="1200">
                <a:solidFill>
                  <a:schemeClr val="accent6"/>
                </a:solidFill>
                <a:latin typeface="Barlow ExtraLight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000" b="0" i="0" kern="1200">
                <a:solidFill>
                  <a:schemeClr val="accent6"/>
                </a:solidFill>
                <a:latin typeface="Barlow ExtraLight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accent6"/>
                </a:solidFill>
                <a:latin typeface="Barlow ExtraLight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800" b="0" i="0" kern="1200">
                <a:solidFill>
                  <a:schemeClr val="accent6"/>
                </a:solidFill>
                <a:latin typeface="Barlow ExtraLigh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1400" b="1" i="1" dirty="0"/>
              <a:t>% shot conversion rate</a:t>
            </a:r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413361D3-739E-5C4A-B4E8-C358406162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1216" y="3516013"/>
            <a:ext cx="5140670" cy="2902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3852871"/>
      </p:ext>
    </p:extLst>
  </p:cSld>
  <p:clrMapOvr>
    <a:masterClrMapping/>
  </p:clrMapOvr>
  <p:transition>
    <p:cover dir="u"/>
  </p:transition>
</p:sld>
</file>

<file path=ppt/theme/theme1.xml><?xml version="1.0" encoding="utf-8"?>
<a:theme xmlns:a="http://schemas.openxmlformats.org/drawingml/2006/main" name="Office Theme">
  <a:themeElements>
    <a:clrScheme name="CalBal91 1">
      <a:dk1>
        <a:srgbClr val="000000"/>
      </a:dk1>
      <a:lt1>
        <a:srgbClr val="FFFFFF"/>
      </a:lt1>
      <a:dk2>
        <a:srgbClr val="F5B14C"/>
      </a:dk2>
      <a:lt2>
        <a:srgbClr val="E7E6E6"/>
      </a:lt2>
      <a:accent1>
        <a:srgbClr val="2CBDFE"/>
      </a:accent1>
      <a:accent2>
        <a:srgbClr val="47DBCD"/>
      </a:accent2>
      <a:accent3>
        <a:srgbClr val="F3A0F2"/>
      </a:accent3>
      <a:accent4>
        <a:srgbClr val="9D2EC5"/>
      </a:accent4>
      <a:accent5>
        <a:srgbClr val="661D98"/>
      </a:accent5>
      <a:accent6>
        <a:srgbClr val="888888"/>
      </a:accent6>
      <a:hlink>
        <a:srgbClr val="F5B14C"/>
      </a:hlink>
      <a:folHlink>
        <a:srgbClr val="6C4100"/>
      </a:folHlink>
    </a:clrScheme>
    <a:fontScheme name="Franklin Gothic">
      <a:majorFont>
        <a:latin typeface="Franklin Gothic Medium" panose="020B0603020102020204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noAutofit/>
      </a:bodyPr>
      <a:lstStyle>
        <a:defPPr algn="l">
          <a:defRPr sz="1200" dirty="0" smtClean="0">
            <a:solidFill>
              <a:schemeClr val="accent6"/>
            </a:solidFill>
            <a:latin typeface="Barlow Light" pitchFamily="2" charset="7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2" Type="http://schemas.microsoft.com/office/2011/relationships/webextension" Target="webextension2.xml"/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  <wetp:taskpane dockstate="right" visibility="0" width="350" row="0">
    <wetp:webextensionref xmlns:r="http://schemas.openxmlformats.org/officeDocument/2006/relationships" r:id="rId2"/>
  </wetp:taskpane>
</wetp:taskpanes>
</file>

<file path=ppt/webextensions/webextension1.xml><?xml version="1.0" encoding="utf-8"?>
<we:webextension xmlns:we="http://schemas.microsoft.com/office/webextensions/webextension/2010/11" id="{87DC9724-6F8D-1048-A8E1-77F5437EDD1C}">
  <we:reference id="wa104381063" version="1.0.0.1" store="en-US" storeType="OMEX"/>
  <we:alternateReferences>
    <we:reference id="wa104381063" version="1.0.0.1" store="WA104381063" storeType="OMEX"/>
  </we:alternateReferences>
  <we:properties/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30E3B478-76CF-9D49-A098-470625E813B3}">
  <we:reference id="wa104380506" version="1.3.0.0" store="en-US" storeType="OMEX"/>
  <we:alternateReferences>
    <we:reference id="wa104380506" version="1.3.0.0" store="WA104380506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18266</TotalTime>
  <Words>946</Words>
  <Application>Microsoft Macintosh PowerPoint</Application>
  <PresentationFormat>Widescreen</PresentationFormat>
  <Paragraphs>107</Paragraphs>
  <Slides>13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2" baseType="lpstr">
      <vt:lpstr>Arial</vt:lpstr>
      <vt:lpstr>Barlow</vt:lpstr>
      <vt:lpstr>Barlow ExtraLight</vt:lpstr>
      <vt:lpstr>Barlow Light</vt:lpstr>
      <vt:lpstr>Barlow SemiBold</vt:lpstr>
      <vt:lpstr>Calibri</vt:lpstr>
      <vt:lpstr>Franklin Gothic Book</vt:lpstr>
      <vt:lpstr>System Font Regular</vt:lpstr>
      <vt:lpstr>Office Theme</vt:lpstr>
      <vt:lpstr>Capstone Project</vt:lpstr>
      <vt:lpstr>Executive summary</vt:lpstr>
      <vt:lpstr>An introduction to Fantasy Premier League</vt:lpstr>
      <vt:lpstr>What can data science do for FPL?</vt:lpstr>
      <vt:lpstr>Where do FPL points come from?</vt:lpstr>
      <vt:lpstr>Picking ‘differentials’</vt:lpstr>
      <vt:lpstr>Player importance</vt:lpstr>
      <vt:lpstr>Team networks</vt:lpstr>
      <vt:lpstr>Shot quality and ‘expected goals’</vt:lpstr>
      <vt:lpstr>A suite of tools for FPL managers...</vt:lpstr>
      <vt:lpstr>Possible next steps</vt:lpstr>
      <vt:lpstr>Thank you for your time</vt:lpstr>
      <vt:lpstr>Models failed to effectively predict player XG and XGI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Callum Ballard</dc:creator>
  <cp:lastModifiedBy>Callum Ballard</cp:lastModifiedBy>
  <cp:revision>226</cp:revision>
  <cp:lastPrinted>2020-03-25T16:45:53Z</cp:lastPrinted>
  <dcterms:created xsi:type="dcterms:W3CDTF">2019-05-29T16:03:49Z</dcterms:created>
  <dcterms:modified xsi:type="dcterms:W3CDTF">2020-03-27T09:59:01Z</dcterms:modified>
</cp:coreProperties>
</file>